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1"/>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261" r:id="rId16"/>
    <p:sldId id="397" r:id="rId17"/>
    <p:sldId id="268" r:id="rId18"/>
    <p:sldId id="269" r:id="rId19"/>
    <p:sldId id="270" r:id="rId20"/>
    <p:sldId id="271" r:id="rId21"/>
    <p:sldId id="398" r:id="rId22"/>
    <p:sldId id="266" r:id="rId23"/>
    <p:sldId id="272" r:id="rId24"/>
    <p:sldId id="273" r:id="rId25"/>
    <p:sldId id="276" r:id="rId26"/>
    <p:sldId id="346" r:id="rId27"/>
    <p:sldId id="340" r:id="rId28"/>
    <p:sldId id="278" r:id="rId29"/>
    <p:sldId id="279" r:id="rId30"/>
    <p:sldId id="341" r:id="rId31"/>
    <p:sldId id="339" r:id="rId32"/>
    <p:sldId id="342" r:id="rId33"/>
    <p:sldId id="344" r:id="rId34"/>
    <p:sldId id="343" r:id="rId35"/>
    <p:sldId id="393" r:id="rId36"/>
    <p:sldId id="394" r:id="rId37"/>
    <p:sldId id="396" r:id="rId38"/>
    <p:sldId id="383" r:id="rId39"/>
    <p:sldId id="283" r:id="rId40"/>
    <p:sldId id="284" r:id="rId41"/>
    <p:sldId id="285" r:id="rId42"/>
    <p:sldId id="286" r:id="rId43"/>
    <p:sldId id="287" r:id="rId44"/>
    <p:sldId id="288" r:id="rId45"/>
    <p:sldId id="290" r:id="rId46"/>
    <p:sldId id="291" r:id="rId47"/>
    <p:sldId id="292" r:id="rId48"/>
    <p:sldId id="293" r:id="rId49"/>
    <p:sldId id="318" r:id="rId50"/>
    <p:sldId id="319" r:id="rId51"/>
    <p:sldId id="320" r:id="rId52"/>
    <p:sldId id="321" r:id="rId53"/>
    <p:sldId id="322" r:id="rId54"/>
    <p:sldId id="323" r:id="rId55"/>
    <p:sldId id="277" r:id="rId56"/>
    <p:sldId id="324" r:id="rId57"/>
    <p:sldId id="325" r:id="rId58"/>
    <p:sldId id="280" r:id="rId59"/>
    <p:sldId id="326" r:id="rId60"/>
    <p:sldId id="327" r:id="rId61"/>
    <p:sldId id="328" r:id="rId62"/>
    <p:sldId id="329" r:id="rId63"/>
    <p:sldId id="330" r:id="rId64"/>
    <p:sldId id="331" r:id="rId65"/>
    <p:sldId id="332" r:id="rId66"/>
    <p:sldId id="333" r:id="rId67"/>
    <p:sldId id="289" r:id="rId68"/>
    <p:sldId id="334" r:id="rId69"/>
    <p:sldId id="335" r:id="rId70"/>
  </p:sldIdLst>
  <p:sldSz cx="12192000" cy="6858000"/>
  <p:notesSz cx="6858000" cy="9144000"/>
  <p:embeddedFontLst>
    <p:embeddedFont>
      <p:font typeface="Cambria Math" panose="02040503050406030204" pitchFamily="18" charset="0"/>
      <p:regular r:id="rId72"/>
    </p:embeddedFont>
    <p:embeddedFont>
      <p:font typeface="Consolas" panose="020B0609020204030204" pitchFamily="49" charset="0"/>
      <p:regular r:id="rId73"/>
      <p:bold r:id="rId74"/>
      <p:italic r:id="rId75"/>
      <p:boldItalic r:id="rId76"/>
    </p:embeddedFont>
    <p:embeddedFont>
      <p:font typeface="Georgia" panose="02040502050405020303" pitchFamily="18" charset="0"/>
      <p:regular r:id="rId77"/>
      <p:bold r:id="rId78"/>
      <p:italic r:id="rId79"/>
      <p:boldItalic r:id="rId80"/>
    </p:embeddedFont>
    <p:embeddedFont>
      <p:font typeface="Helvetica" panose="020B0604020202020204" charset="0"/>
      <p:regular r:id="rId81"/>
      <p:bold r:id="rId82"/>
      <p:italic r:id="rId83"/>
      <p:boldItalic r:id="rId84"/>
    </p:embeddedFont>
    <p:embeddedFont>
      <p:font typeface="Quattrocento Sans" panose="020B0502050000020003" pitchFamily="34" charset="0"/>
      <p:regular r:id="rId85"/>
      <p:bold r:id="rId86"/>
      <p:italic r:id="rId87"/>
      <p:boldItalic r:id="rId88"/>
    </p:embeddedFont>
    <p:embeddedFont>
      <p:font typeface="Trebuchet MS" panose="020B0603020202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92" autoAdjust="0"/>
  </p:normalViewPr>
  <p:slideViewPr>
    <p:cSldViewPr snapToGrid="0">
      <p:cViewPr varScale="1">
        <p:scale>
          <a:sx n="66" d="100"/>
          <a:sy n="66" d="100"/>
        </p:scale>
        <p:origin x="1301" y="5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vertices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dc07705c2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3dc07705c2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vertices so all edges go from left to right (all the dependency arrows are satisfied and the vertices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vertex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vertices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3dc07705c2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23dc07705c2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34" name="Google Shape;9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935" name="Google Shape;935;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942" name="Google Shape;94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943" name="Google Shape;94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3" name="Google Shape;10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44" name="Google Shape;10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1045" name="Google Shape;104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159937079_1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22159937079_1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481" name="Google Shape;481;g22159937079_1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482" name="Google Shape;482;g22159937079_1_29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159937079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22159937079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00" name="Google Shape;500;g22159937079_1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501" name="Google Shape;501;g22159937079_1_31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14" name="Google Shape;51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
        <p:nvSpPr>
          <p:cNvPr id="515" name="Google Shape;515;p3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572" name="Google Shape;5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573" name="Google Shape;573;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E’s distance is 12 (path length) instead of 11 (edge weight)</a:t>
            </a:r>
            <a:endParaRPr/>
          </a:p>
        </p:txBody>
      </p:sp>
      <p:sp>
        <p:nvSpPr>
          <p:cNvPr id="630" name="Google Shape;63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
        <p:nvSpPr>
          <p:cNvPr id="631" name="Google Shape;631;p3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Again, we don’t set F’s pathlen to 2 (the edge weight); we set it to 4 (length of A-&gt;B-&gt;F)</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C with distance 7 (A-&gt;B-&gt;C); its optimal path is already known</a:t>
            </a:r>
            <a:endParaRPr/>
          </a:p>
          <a:p>
            <a:pPr marL="457200" lvl="0" indent="-298450" algn="l" rtl="0">
              <a:spcBef>
                <a:spcPts val="0"/>
              </a:spcBef>
              <a:spcAft>
                <a:spcPts val="0"/>
              </a:spcAft>
              <a:buClr>
                <a:schemeClr val="dk1"/>
              </a:buClr>
              <a:buSzPts val="1200"/>
              <a:buFont typeface="Arial"/>
              <a:buChar char="-"/>
            </a:pPr>
            <a:r>
              <a:rPr lang="en-US">
                <a:latin typeface="Arial"/>
                <a:ea typeface="Arial"/>
                <a:cs typeface="Arial"/>
                <a:sym typeface="Arial"/>
              </a:rPr>
              <a:t>We don’t update E with distance 12 (A-&gt;B-&gt;E); the path length is the same</a:t>
            </a:r>
            <a:endParaRPr/>
          </a:p>
        </p:txBody>
      </p:sp>
      <p:sp>
        <p:nvSpPr>
          <p:cNvPr id="688" name="Google Shape;6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689" name="Google Shape;689;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Nothing was updated; we already had an optimal path to C</a:t>
            </a:r>
            <a:endParaRPr/>
          </a:p>
        </p:txBody>
      </p:sp>
      <p:sp>
        <p:nvSpPr>
          <p:cNvPr id="746" name="Google Shape;7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747" name="Google Shape;747;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04" name="Google Shape;80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805" name="Google Shape;805;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862" name="Google Shape;86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
        <p:nvSpPr>
          <p:cNvPr id="863" name="Google Shape;863;p4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Note how we found a better path to E at last (A-&gt;B-&gt;F-&gt;H-&gt;G-&gt;E), with cost 11; formerly path A-&gt;C-&gt;E had cost 12</a:t>
            </a:r>
            <a:endParaRPr/>
          </a:p>
        </p:txBody>
      </p:sp>
      <p:sp>
        <p:nvSpPr>
          <p:cNvPr id="920" name="Google Shape;92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
        <p:nvSpPr>
          <p:cNvPr id="921" name="Google Shape;921;p4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7" name="Google Shape;97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Done!</a:t>
            </a:r>
            <a:endParaRPr/>
          </a:p>
        </p:txBody>
      </p:sp>
      <p:sp>
        <p:nvSpPr>
          <p:cNvPr id="978" name="Google Shape;97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
        <p:nvSpPr>
          <p:cNvPr id="979" name="Google Shape;979;p4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5" name="Google Shape;10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Arial"/>
              <a:buNone/>
            </a:pPr>
            <a:r>
              <a:rPr lang="en-US">
                <a:latin typeface="Arial"/>
                <a:ea typeface="Arial"/>
                <a:cs typeface="Arial"/>
                <a:sym typeface="Arial"/>
              </a:rPr>
              <a:t>Walk through the chain of “previous” (E-&gt;G-&gt;H-&gt;F-&gt;B-&gt;A)</a:t>
            </a:r>
            <a:endParaRPr/>
          </a:p>
        </p:txBody>
      </p:sp>
      <p:sp>
        <p:nvSpPr>
          <p:cNvPr id="1036" name="Google Shape;10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
        <p:nvSpPr>
          <p:cNvPr id="1037" name="Google Shape;1037;p4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200"/>
              <a:buFont typeface="Calibri"/>
              <a:buNone/>
            </a:pPr>
            <a:endParaRPr>
              <a:latin typeface="Arial"/>
              <a:ea typeface="Arial"/>
              <a:cs typeface="Arial"/>
              <a:sym typeface="Arial"/>
            </a:endParaRPr>
          </a:p>
        </p:txBody>
      </p:sp>
      <p:sp>
        <p:nvSpPr>
          <p:cNvPr id="1095" name="Google Shape;109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
        <p:nvSpPr>
          <p:cNvPr id="1096" name="Google Shape;1096;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11/20/2019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2159937079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22159937079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22159937079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215993707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2159937079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g22159937079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159937079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159937079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2159937079_1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2159937079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2159937079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g22159937079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21599370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2159937079_1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g221599370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2159937079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2159937079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g22159937079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159937079_1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22159937079_1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22159937079_1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2159937079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2159937079_1_2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4" name="Google Shape;1294;g22159937079_1_2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Introduction">
  <p:cSld name="2_Custom Layout">
    <p:spTree>
      <p:nvGrpSpPr>
        <p:cNvPr id="1" name="Shape 66"/>
        <p:cNvGrpSpPr/>
        <p:nvPr/>
      </p:nvGrpSpPr>
      <p:grpSpPr>
        <a:xfrm>
          <a:off x="0" y="0"/>
          <a:ext cx="0" cy="0"/>
          <a:chOff x="0" y="0"/>
          <a:chExt cx="0" cy="0"/>
        </a:xfrm>
      </p:grpSpPr>
      <p:cxnSp>
        <p:nvCxnSpPr>
          <p:cNvPr id="67" name="Google Shape;67;p8"/>
          <p:cNvCxnSpPr/>
          <p:nvPr/>
        </p:nvCxnSpPr>
        <p:spPr>
          <a:xfrm>
            <a:off x="127669" y="3557888"/>
            <a:ext cx="11914500" cy="0"/>
          </a:xfrm>
          <a:prstGeom prst="straightConnector1">
            <a:avLst/>
          </a:prstGeom>
          <a:noFill/>
          <a:ln w="19050" cap="flat" cmpd="sng">
            <a:solidFill>
              <a:srgbClr val="D8D8D8"/>
            </a:solidFill>
            <a:prstDash val="solid"/>
            <a:round/>
            <a:headEnd type="none" w="sm" len="sm"/>
            <a:tailEnd type="none" w="sm" len="sm"/>
          </a:ln>
        </p:spPr>
      </p:cxnSp>
      <p:sp>
        <p:nvSpPr>
          <p:cNvPr id="68" name="Google Shape;68;p8"/>
          <p:cNvSpPr txBox="1">
            <a:spLocks noGrp="1"/>
          </p:cNvSpPr>
          <p:nvPr>
            <p:ph type="title"/>
          </p:nvPr>
        </p:nvSpPr>
        <p:spPr>
          <a:xfrm>
            <a:off x="1902775" y="3262680"/>
            <a:ext cx="6504300" cy="590400"/>
          </a:xfrm>
          <a:prstGeom prst="rect">
            <a:avLst/>
          </a:prstGeom>
          <a:noFill/>
          <a:ln>
            <a:noFill/>
          </a:ln>
        </p:spPr>
        <p:txBody>
          <a:bodyPr spcFirstLastPara="1" wrap="square" lIns="88375" tIns="44175" rIns="88375" bIns="44175" anchor="ctr" anchorCtr="0">
            <a:spAutoFit/>
          </a:bodyPr>
          <a:lstStyle>
            <a:lvl1pPr lvl="0" algn="l" rtl="0">
              <a:lnSpc>
                <a:spcPct val="80000"/>
              </a:lnSpc>
              <a:spcBef>
                <a:spcPts val="0"/>
              </a:spcBef>
              <a:spcAft>
                <a:spcPts val="0"/>
              </a:spcAft>
              <a:buClr>
                <a:srgbClr val="0C0C0C"/>
              </a:buClr>
              <a:buSzPts val="3400"/>
              <a:buFont typeface="Quattrocento Sans"/>
              <a:buNone/>
              <a:defRPr sz="3400">
                <a:highlight>
                  <a:schemeClr val="lt1"/>
                </a:highlight>
                <a:latin typeface="Quattrocento Sans"/>
                <a:ea typeface="Quattrocento Sans"/>
                <a:cs typeface="Quattrocento Sans"/>
                <a:sym typeface="Quattrocento Sans"/>
              </a:defRPr>
            </a:lvl1pPr>
            <a:lvl2pPr lvl="1" algn="l" rtl="0">
              <a:lnSpc>
                <a:spcPct val="100000"/>
              </a:lnSpc>
              <a:spcBef>
                <a:spcPts val="0"/>
              </a:spcBef>
              <a:spcAft>
                <a:spcPts val="0"/>
              </a:spcAft>
              <a:buSzPts val="3400"/>
              <a:buNone/>
              <a:defRPr sz="3400">
                <a:highlight>
                  <a:srgbClr val="000000"/>
                </a:highlight>
              </a:defRPr>
            </a:lvl2pPr>
            <a:lvl3pPr lvl="2" algn="l" rtl="0">
              <a:lnSpc>
                <a:spcPct val="100000"/>
              </a:lnSpc>
              <a:spcBef>
                <a:spcPts val="0"/>
              </a:spcBef>
              <a:spcAft>
                <a:spcPts val="0"/>
              </a:spcAft>
              <a:buSzPts val="3400"/>
              <a:buNone/>
              <a:defRPr sz="3400">
                <a:highlight>
                  <a:srgbClr val="000000"/>
                </a:highlight>
              </a:defRPr>
            </a:lvl3pPr>
            <a:lvl4pPr lvl="3" algn="l" rtl="0">
              <a:lnSpc>
                <a:spcPct val="100000"/>
              </a:lnSpc>
              <a:spcBef>
                <a:spcPts val="0"/>
              </a:spcBef>
              <a:spcAft>
                <a:spcPts val="0"/>
              </a:spcAft>
              <a:buSzPts val="3400"/>
              <a:buNone/>
              <a:defRPr sz="3400">
                <a:highlight>
                  <a:srgbClr val="000000"/>
                </a:highlight>
              </a:defRPr>
            </a:lvl4pPr>
            <a:lvl5pPr lvl="4" algn="l" rtl="0">
              <a:lnSpc>
                <a:spcPct val="100000"/>
              </a:lnSpc>
              <a:spcBef>
                <a:spcPts val="0"/>
              </a:spcBef>
              <a:spcAft>
                <a:spcPts val="0"/>
              </a:spcAft>
              <a:buSzPts val="3400"/>
              <a:buNone/>
              <a:defRPr sz="3400">
                <a:highlight>
                  <a:srgbClr val="000000"/>
                </a:highlight>
              </a:defRPr>
            </a:lvl5pPr>
            <a:lvl6pPr lvl="5" algn="l" rtl="0">
              <a:lnSpc>
                <a:spcPct val="100000"/>
              </a:lnSpc>
              <a:spcBef>
                <a:spcPts val="0"/>
              </a:spcBef>
              <a:spcAft>
                <a:spcPts val="0"/>
              </a:spcAft>
              <a:buSzPts val="3400"/>
              <a:buNone/>
              <a:defRPr sz="3400">
                <a:highlight>
                  <a:srgbClr val="000000"/>
                </a:highlight>
              </a:defRPr>
            </a:lvl6pPr>
            <a:lvl7pPr lvl="6" algn="l" rtl="0">
              <a:lnSpc>
                <a:spcPct val="100000"/>
              </a:lnSpc>
              <a:spcBef>
                <a:spcPts val="0"/>
              </a:spcBef>
              <a:spcAft>
                <a:spcPts val="0"/>
              </a:spcAft>
              <a:buSzPts val="3400"/>
              <a:buNone/>
              <a:defRPr sz="3400">
                <a:highlight>
                  <a:srgbClr val="000000"/>
                </a:highlight>
              </a:defRPr>
            </a:lvl7pPr>
            <a:lvl8pPr lvl="7" algn="l" rtl="0">
              <a:lnSpc>
                <a:spcPct val="100000"/>
              </a:lnSpc>
              <a:spcBef>
                <a:spcPts val="0"/>
              </a:spcBef>
              <a:spcAft>
                <a:spcPts val="0"/>
              </a:spcAft>
              <a:buSzPts val="3400"/>
              <a:buNone/>
              <a:defRPr sz="3400">
                <a:highlight>
                  <a:srgbClr val="000000"/>
                </a:highlight>
              </a:defRPr>
            </a:lvl8pPr>
            <a:lvl9pPr lvl="8" algn="l" rtl="0">
              <a:lnSpc>
                <a:spcPct val="100000"/>
              </a:lnSpc>
              <a:spcBef>
                <a:spcPts val="0"/>
              </a:spcBef>
              <a:spcAft>
                <a:spcPts val="0"/>
              </a:spcAft>
              <a:buSzPts val="3400"/>
              <a:buNone/>
              <a:defRPr sz="3400">
                <a:highlight>
                  <a:srgbClr val="000000"/>
                </a:highlight>
              </a:defRPr>
            </a:lvl9pPr>
          </a:lstStyle>
          <a:p>
            <a:endParaRPr/>
          </a:p>
        </p:txBody>
      </p:sp>
      <p:sp>
        <p:nvSpPr>
          <p:cNvPr id="69" name="Google Shape;69;p8"/>
          <p:cNvSpPr/>
          <p:nvPr/>
        </p:nvSpPr>
        <p:spPr>
          <a:xfrm>
            <a:off x="743453" y="3050554"/>
            <a:ext cx="898200" cy="8979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70" name="Google Shape;70;p8"/>
          <p:cNvSpPr/>
          <p:nvPr/>
        </p:nvSpPr>
        <p:spPr>
          <a:xfrm>
            <a:off x="321425" y="60960"/>
            <a:ext cx="171900" cy="14745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71" name="Google Shape;71;p8"/>
          <p:cNvGrpSpPr/>
          <p:nvPr/>
        </p:nvGrpSpPr>
        <p:grpSpPr>
          <a:xfrm>
            <a:off x="1092976" y="3287056"/>
            <a:ext cx="299911" cy="424768"/>
            <a:chOff x="3979850" y="1598950"/>
            <a:chExt cx="356825" cy="505375"/>
          </a:xfrm>
        </p:grpSpPr>
        <p:sp>
          <p:nvSpPr>
            <p:cNvPr id="72" name="Google Shape;72;p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73" name="Google Shape;73;p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sp>
        <p:nvSpPr>
          <p:cNvPr id="74" name="Google Shape;74;p8"/>
          <p:cNvSpPr txBox="1">
            <a:spLocks noGrp="1"/>
          </p:cNvSpPr>
          <p:nvPr>
            <p:ph type="body" idx="1"/>
          </p:nvPr>
        </p:nvSpPr>
        <p:spPr>
          <a:xfrm>
            <a:off x="1902775" y="3931493"/>
            <a:ext cx="6504300" cy="5064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obWXjtg0L64"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858925" y="36608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607550" y="49146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415375" y="53376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57125" y="5415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706675" y="57552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70625" y="54449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p:nvPr/>
        </p:nvSpPr>
        <p:spPr>
          <a:xfrm>
            <a:off x="1870000" y="324250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Graph Traversals</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Shortest Path</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Cannot use recursion like DFS. Need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Visit closer nodes first, instead of following one choice all the way to the end</a:t>
            </a:r>
            <a:endParaRPr dirty="0"/>
          </a:p>
          <a:p>
            <a:pPr marL="457200" lvl="0" indent="-368300" algn="l" rtl="0">
              <a:lnSpc>
                <a:spcPct val="90000"/>
              </a:lnSpc>
              <a:spcBef>
                <a:spcPts val="400"/>
              </a:spcBef>
              <a:spcAft>
                <a:spcPts val="0"/>
              </a:spcAft>
              <a:buClr>
                <a:srgbClr val="B6A479"/>
              </a:buClr>
              <a:buSzPts val="2200"/>
              <a:buChar char="●"/>
            </a:pPr>
            <a:r>
              <a:rPr lang="en-US" sz="2200" dirty="0"/>
              <a:t>Just like level-order traversal of a tree, now generalized to any graph</a:t>
            </a:r>
            <a:endParaRPr sz="2200"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7" name="Google Shape;407;p29"/>
          <p:cNvSpPr txBox="1"/>
          <p:nvPr/>
        </p:nvSpPr>
        <p:spPr>
          <a:xfrm>
            <a:off x="4420700" y="2408075"/>
            <a:ext cx="740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We call this approach a </a:t>
            </a:r>
            <a:r>
              <a:rPr lang="en-US" sz="2400" b="1">
                <a:solidFill>
                  <a:srgbClr val="4C3283"/>
                </a:solidFill>
                <a:latin typeface="Quattrocento Sans"/>
                <a:ea typeface="Quattrocento Sans"/>
                <a:cs typeface="Quattrocento Sans"/>
                <a:sym typeface="Quattrocento Sans"/>
              </a:rPr>
              <a:t>breadth-first search (BFS)</a:t>
            </a:r>
            <a:endParaRPr sz="2400">
              <a:solidFill>
                <a:schemeClr val="dk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
        <p:nvSpPr>
          <p:cNvPr id="415" name="Google Shape;415;p29"/>
          <p:cNvSpPr txBox="1"/>
          <p:nvPr/>
        </p:nvSpPr>
        <p:spPr>
          <a:xfrm>
            <a:off x="4558525" y="2706700"/>
            <a:ext cx="6111600" cy="492600"/>
          </a:xfrm>
          <a:prstGeom prst="rect">
            <a:avLst/>
          </a:prstGeom>
          <a:noFill/>
          <a:ln>
            <a:noFill/>
          </a:ln>
        </p:spPr>
        <p:txBody>
          <a:bodyPr spcFirstLastPara="1" wrap="square" lIns="91425" tIns="91425" rIns="91425" bIns="91425" anchor="t" anchorCtr="0">
            <a:spAutoFit/>
          </a:bodyPr>
          <a:lstStyle/>
          <a:p>
            <a:pPr marL="742950" lvl="1" indent="-285750" algn="l" rtl="0">
              <a:spcBef>
                <a:spcPts val="0"/>
              </a:spcBef>
              <a:spcAft>
                <a:spcPts val="0"/>
              </a:spcAft>
              <a:buClr>
                <a:schemeClr val="dk1"/>
              </a:buClr>
              <a:buSzPts val="2000"/>
              <a:buChar char="•"/>
            </a:pPr>
            <a:r>
              <a:rPr lang="en-US" sz="2000">
                <a:solidFill>
                  <a:schemeClr val="dk1"/>
                </a:solidFill>
                <a:latin typeface="Quattrocento Sans"/>
                <a:ea typeface="Quattrocento Sans"/>
                <a:cs typeface="Quattrocento Sans"/>
                <a:sym typeface="Quattrocento Sans"/>
              </a:rPr>
              <a:t>Explore “layer by layer”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5"/>
                                        </p:tgtEl>
                                        <p:attrNameLst>
                                          <p:attrName>style.visibility</p:attrName>
                                        </p:attrNameLst>
                                      </p:cBhvr>
                                      <p:to>
                                        <p:strVal val="visible"/>
                                      </p:to>
                                    </p:set>
                                    <p:animEffect transition="in" filter="fade">
                                      <p:cBhvr>
                                        <p:cTn id="11" dur="500"/>
                                        <p:tgtEl>
                                          <p:spTgt spid="395"/>
                                        </p:tgtEl>
                                      </p:cBhvr>
                                    </p:animEffect>
                                  </p:childTnLst>
                                </p:cTn>
                              </p:par>
                              <p:par>
                                <p:cTn id="12" presetID="10" presetClass="entr" presetSubtype="0" fill="hold" nodeType="withEffect">
                                  <p:stCondLst>
                                    <p:cond delay="0"/>
                                  </p:stCondLst>
                                  <p:childTnLst>
                                    <p:set>
                                      <p:cBhvr>
                                        <p:cTn id="13" dur="1" fill="hold">
                                          <p:stCondLst>
                                            <p:cond delay="0"/>
                                          </p:stCondLst>
                                        </p:cTn>
                                        <p:tgtEl>
                                          <p:spTgt spid="398"/>
                                        </p:tgtEl>
                                        <p:attrNameLst>
                                          <p:attrName>style.visibility</p:attrName>
                                        </p:attrNameLst>
                                      </p:cBhvr>
                                      <p:to>
                                        <p:strVal val="visible"/>
                                      </p:to>
                                    </p:set>
                                    <p:animEffect transition="in" filter="fade">
                                      <p:cBhvr>
                                        <p:cTn id="14" dur="500"/>
                                        <p:tgtEl>
                                          <p:spTgt spid="3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9"/>
                                        </p:tgtEl>
                                        <p:attrNameLst>
                                          <p:attrName>style.visibility</p:attrName>
                                        </p:attrNameLst>
                                      </p:cBhvr>
                                      <p:to>
                                        <p:strVal val="visible"/>
                                      </p:to>
                                    </p:set>
                                    <p:animEffect transition="in" filter="fade">
                                      <p:cBhvr>
                                        <p:cTn id="19" dur="500"/>
                                        <p:tgtEl>
                                          <p:spTgt spid="399"/>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fade">
                                      <p:cBhvr>
                                        <p:cTn id="23" dur="500"/>
                                        <p:tgtEl>
                                          <p:spTgt spid="4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1"/>
                                        </p:tgtEl>
                                        <p:attrNameLst>
                                          <p:attrName>style.visibility</p:attrName>
                                        </p:attrNameLst>
                                      </p:cBhvr>
                                      <p:to>
                                        <p:strVal val="visible"/>
                                      </p:to>
                                    </p:set>
                                    <p:animEffect transition="in" filter="fade">
                                      <p:cBhvr>
                                        <p:cTn id="28" dur="500"/>
                                        <p:tgtEl>
                                          <p:spTgt spid="401"/>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500"/>
                                        <p:tgtEl>
                                          <p:spTgt spid="4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2"/>
                                        </p:tgtEl>
                                        <p:attrNameLst>
                                          <p:attrName>style.visibility</p:attrName>
                                        </p:attrNameLst>
                                      </p:cBhvr>
                                      <p:to>
                                        <p:strVal val="visible"/>
                                      </p:to>
                                    </p:set>
                                    <p:animEffect transition="in" filter="fade">
                                      <p:cBhvr>
                                        <p:cTn id="37" dur="500"/>
                                        <p:tgtEl>
                                          <p:spTgt spid="40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00"/>
                                        </p:tgtEl>
                                        <p:attrNameLst>
                                          <p:attrName>style.visibility</p:attrName>
                                        </p:attrNameLst>
                                      </p:cBhvr>
                                      <p:to>
                                        <p:strVal val="visible"/>
                                      </p:to>
                                    </p:set>
                                    <p:animEffect transition="in" filter="fade">
                                      <p:cBhvr>
                                        <p:cTn id="41" dur="500"/>
                                        <p:tgtEl>
                                          <p:spTgt spid="40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3"/>
                                        </p:tgtEl>
                                        <p:attrNameLst>
                                          <p:attrName>style.visibility</p:attrName>
                                        </p:attrNameLst>
                                      </p:cBhvr>
                                      <p:to>
                                        <p:strVal val="visible"/>
                                      </p:to>
                                    </p:set>
                                    <p:animEffect transition="in" filter="fade">
                                      <p:cBhvr>
                                        <p:cTn id="46" dur="500"/>
                                        <p:tgtEl>
                                          <p:spTgt spid="403"/>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404"/>
                                        </p:tgtEl>
                                        <p:attrNameLst>
                                          <p:attrName>style.visibility</p:attrName>
                                        </p:attrNameLst>
                                      </p:cBhvr>
                                      <p:to>
                                        <p:strVal val="visible"/>
                                      </p:to>
                                    </p:set>
                                    <p:animEffect transition="in" filter="fade">
                                      <p:cBhvr>
                                        <p:cTn id="50" dur="500"/>
                                        <p:tgtEl>
                                          <p:spTgt spid="40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5"/>
                                        </p:tgtEl>
                                        <p:attrNameLst>
                                          <p:attrName>style.visibility</p:attrName>
                                        </p:attrNameLst>
                                      </p:cBhvr>
                                      <p:to>
                                        <p:strVal val="visible"/>
                                      </p:to>
                                    </p:set>
                                    <p:animEffect transition="in" filter="fade">
                                      <p:cBhvr>
                                        <p:cTn id="55" dur="1000"/>
                                        <p:tgtEl>
                                          <p:spTgt spid="415"/>
                                        </p:tgtEl>
                                      </p:cBhvr>
                                    </p:animEffect>
                                  </p:childTnLst>
                                </p:cTn>
                              </p:par>
                              <p:par>
                                <p:cTn id="56" presetID="10" presetClass="entr" presetSubtype="0" fill="hold" nodeType="withEffect">
                                  <p:stCondLst>
                                    <p:cond delay="0"/>
                                  </p:stCondLst>
                                  <p:childTnLst>
                                    <p:set>
                                      <p:cBhvr>
                                        <p:cTn id="57" dur="1" fill="hold">
                                          <p:stCondLst>
                                            <p:cond delay="0"/>
                                          </p:stCondLst>
                                        </p:cTn>
                                        <p:tgtEl>
                                          <p:spTgt spid="372"/>
                                        </p:tgtEl>
                                        <p:attrNameLst>
                                          <p:attrName>style.visibility</p:attrName>
                                        </p:attrNameLst>
                                      </p:cBhvr>
                                      <p:to>
                                        <p:strVal val="visible"/>
                                      </p:to>
                                    </p:set>
                                    <p:animEffect transition="in" filter="fade">
                                      <p:cBhvr>
                                        <p:cTn id="58" dur="500"/>
                                        <p:tgtEl>
                                          <p:spTgt spid="372"/>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376"/>
                                        </p:tgtEl>
                                        <p:attrNameLst>
                                          <p:attrName>style.visibility</p:attrName>
                                        </p:attrNameLst>
                                      </p:cBhvr>
                                      <p:to>
                                        <p:strVal val="visible"/>
                                      </p:to>
                                    </p:set>
                                    <p:animEffect transition="in" filter="fade">
                                      <p:cBhvr>
                                        <p:cTn id="62" dur="500"/>
                                        <p:tgtEl>
                                          <p:spTgt spid="376"/>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375"/>
                                        </p:tgtEl>
                                        <p:attrNameLst>
                                          <p:attrName>style.visibility</p:attrName>
                                        </p:attrNameLst>
                                      </p:cBhvr>
                                      <p:to>
                                        <p:strVal val="visible"/>
                                      </p:to>
                                    </p:set>
                                    <p:animEffect transition="in" filter="fade">
                                      <p:cBhvr>
                                        <p:cTn id="66" dur="500"/>
                                        <p:tgtEl>
                                          <p:spTgt spid="375"/>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74"/>
                                        </p:tgtEl>
                                        <p:attrNameLst>
                                          <p:attrName>style.visibility</p:attrName>
                                        </p:attrNameLst>
                                      </p:cBhvr>
                                      <p:to>
                                        <p:strVal val="visible"/>
                                      </p:to>
                                    </p:set>
                                    <p:animEffect transition="in" filter="fade">
                                      <p:cBhvr>
                                        <p:cTn id="70" dur="500"/>
                                        <p:tgtEl>
                                          <p:spTgt spid="374"/>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373"/>
                                        </p:tgtEl>
                                        <p:attrNameLst>
                                          <p:attrName>style.visibility</p:attrName>
                                        </p:attrNameLst>
                                      </p:cBhvr>
                                      <p:to>
                                        <p:strVal val="visible"/>
                                      </p:to>
                                    </p:set>
                                    <p:animEffect transition="in" filter="fade">
                                      <p:cBhvr>
                                        <p:cTn id="74" dur="500"/>
                                        <p:tgtEl>
                                          <p:spTgt spid="373"/>
                                        </p:tgtEl>
                                      </p:cBhvr>
                                    </p:animEffect>
                                  </p:childTnLst>
                                </p:cTn>
                              </p:par>
                            </p:childTnLst>
                          </p:cTn>
                        </p:par>
                        <p:par>
                          <p:cTn id="75" fill="hold">
                            <p:stCondLst>
                              <p:cond delay="3000"/>
                            </p:stCondLst>
                            <p:childTnLst>
                              <p:par>
                                <p:cTn id="76" presetID="1" presetClass="entr" presetSubtype="0" fill="hold" nodeType="afterEffect">
                                  <p:stCondLst>
                                    <p:cond delay="0"/>
                                  </p:stCondLst>
                                  <p:childTnLst>
                                    <p:set>
                                      <p:cBhvr>
                                        <p:cTn id="77" dur="1" fill="hold">
                                          <p:stCondLst>
                                            <p:cond delay="0"/>
                                          </p:stCondLst>
                                        </p:cTn>
                                        <p:tgtEl>
                                          <p:spTgt spid="40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1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1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1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1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71">
                                            <p:txEl>
                                              <p:pRg st="0" end="0"/>
                                            </p:txEl>
                                          </p:spTgt>
                                        </p:tgtEl>
                                        <p:attrNameLst>
                                          <p:attrName>style.visibility</p:attrName>
                                        </p:attrNameLst>
                                      </p:cBhvr>
                                      <p:to>
                                        <p:strVal val="visible"/>
                                      </p:to>
                                    </p:set>
                                    <p:animEffect transition="in" filter="fade">
                                      <p:cBhvr>
                                        <p:cTn id="90" dur="1000"/>
                                        <p:tgtEl>
                                          <p:spTgt spid="371">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71">
                                            <p:txEl>
                                              <p:pRg st="1" end="1"/>
                                            </p:txEl>
                                          </p:spTgt>
                                        </p:tgtEl>
                                        <p:attrNameLst>
                                          <p:attrName>style.visibility</p:attrName>
                                        </p:attrNameLst>
                                      </p:cBhvr>
                                      <p:to>
                                        <p:strVal val="visible"/>
                                      </p:to>
                                    </p:set>
                                    <p:animEffect transition="in" filter="fade">
                                      <p:cBhvr>
                                        <p:cTn id="95" dur="1000"/>
                                        <p:tgtEl>
                                          <p:spTgt spid="371">
                                            <p:txEl>
                                              <p:pRg st="1" end="1"/>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408"/>
                                        </p:tgtEl>
                                        <p:attrNameLst>
                                          <p:attrName>style.visibility</p:attrName>
                                        </p:attrNameLst>
                                      </p:cBhvr>
                                      <p:to>
                                        <p:strVal val="visible"/>
                                      </p:to>
                                    </p:set>
                                    <p:animEffect transition="in" filter="fade">
                                      <p:cBhvr>
                                        <p:cTn id="98"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Our extra data structure! Will keep track of “</a:t>
            </a:r>
            <a:r>
              <a:rPr lang="en-US" sz="1800" b="1">
                <a:solidFill>
                  <a:srgbClr val="4C3283"/>
                </a:solidFill>
                <a:latin typeface="Quattrocento Sans"/>
                <a:ea typeface="Quattrocento Sans"/>
                <a:cs typeface="Quattrocento Sans"/>
                <a:sym typeface="Quattrocento Sans"/>
              </a:rPr>
              <a:t>outer edge</a:t>
            </a:r>
            <a:r>
              <a:rPr lang="en-US" sz="1800">
                <a:solidFill>
                  <a:schemeClr val="lt1"/>
                </a:solidFill>
                <a:latin typeface="Quattrocento Sans"/>
                <a:ea typeface="Quattrocento Sans"/>
                <a:cs typeface="Quattrocento Sans"/>
                <a:sym typeface="Quattrocento Sans"/>
              </a:rPr>
              <a:t>” of nodes still to explore</a:t>
            </a:r>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Look at all that element’s children</a:t>
            </a:r>
            <a:endParaRPr/>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31100"/>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perimeter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Queue</a:t>
            </a:r>
            <a:r>
              <a:rPr lang="en-US" sz="1600">
                <a:solidFill>
                  <a:schemeClr val="dk1"/>
                </a:solidFill>
                <a:latin typeface="Consolas"/>
                <a:ea typeface="Consolas"/>
                <a:cs typeface="Consolas"/>
                <a:sym typeface="Consolas"/>
              </a:rPr>
              <a:t>&lt;&gt;();</a:t>
            </a:r>
            <a:endParaRPr>
              <a:solidFill>
                <a:schemeClr val="dk1"/>
              </a:solidFill>
            </a:endParaRPr>
          </a:p>
        </p:txBody>
      </p:sp>
      <p:sp>
        <p:nvSpPr>
          <p:cNvPr id="451" name="Google Shape;451;p30"/>
          <p:cNvSpPr txBox="1"/>
          <p:nvPr/>
        </p:nvSpPr>
        <p:spPr>
          <a:xfrm>
            <a:off x="6474950" y="1817100"/>
            <a:ext cx="54720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&gt; visited = </a:t>
            </a:r>
            <a:r>
              <a:rPr lang="en-US" sz="1600">
                <a:solidFill>
                  <a:schemeClr val="accent2"/>
                </a:solidFill>
                <a:latin typeface="Consolas"/>
                <a:ea typeface="Consolas"/>
                <a:cs typeface="Consolas"/>
                <a:sym typeface="Consolas"/>
              </a:rPr>
              <a:t>new</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&lt;&gt;();  </a:t>
            </a:r>
            <a:endParaRPr/>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a:solidFill>
                  <a:schemeClr val="dk1"/>
                </a:solidFill>
                <a:latin typeface="Consolas"/>
                <a:ea typeface="Consolas"/>
                <a:cs typeface="Consolas"/>
                <a:sym typeface="Consolas"/>
              </a:rPr>
              <a:t>();</a:t>
            </a:r>
            <a:endParaRPr/>
          </a:p>
        </p:txBody>
      </p:sp>
      <p:sp>
        <p:nvSpPr>
          <p:cNvPr id="454" name="Google Shape;454;p30"/>
          <p:cNvSpPr txBox="1"/>
          <p:nvPr/>
        </p:nvSpPr>
        <p:spPr>
          <a:xfrm>
            <a:off x="6824900" y="3885900"/>
            <a:ext cx="5472000" cy="726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Edge</a:t>
            </a:r>
            <a:r>
              <a:rPr lang="en-US" sz="160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a:solidFill>
                  <a:schemeClr val="dk1"/>
                </a:solidFill>
                <a:latin typeface="Consolas"/>
                <a:ea typeface="Consolas"/>
                <a:cs typeface="Consolas"/>
                <a:sym typeface="Consolas"/>
              </a:rPr>
              <a:t>(from))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Vertex</a:t>
            </a:r>
            <a:r>
              <a:rPr lang="en-US" sz="160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a:solidFill>
                  <a:schemeClr val="dk1"/>
                </a:solidFill>
                <a:latin typeface="Consolas"/>
                <a:ea typeface="Consolas"/>
                <a:cs typeface="Consolas"/>
                <a:sym typeface="Consolas"/>
              </a:rPr>
              <a:t>();</a:t>
            </a:r>
            <a:endParaRPr/>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perimeter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Queue</a:t>
            </a:r>
            <a:r>
              <a:rPr lang="en-US" sz="1600" b="0">
                <a:solidFill>
                  <a:schemeClr val="dk1"/>
                </a:solidFill>
                <a:latin typeface="Consolas"/>
                <a:ea typeface="Consolas"/>
                <a:cs typeface="Consolas"/>
                <a:sym typeface="Consolas"/>
              </a:rPr>
              <a:t>&lt;&gt;();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59236" y="110143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27595" y="115532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vertices, find shortest path from any vertex in the set to every other vertex,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1" name="object 42">
            <a:extLst>
              <a:ext uri="{FF2B5EF4-FFF2-40B4-BE49-F238E27FC236}">
                <a16:creationId xmlns:a16="http://schemas.microsoft.com/office/drawing/2014/main" id="{D3A56EB1-2BB8-794C-450F-17820221097D}"/>
              </a:ext>
            </a:extLst>
          </p:cNvPr>
          <p:cNvSpPr txBox="1"/>
          <p:nvPr/>
        </p:nvSpPr>
        <p:spPr>
          <a:xfrm>
            <a:off x="9830914"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2</a:t>
            </a:r>
          </a:p>
        </p:txBody>
      </p:sp>
      <p:sp>
        <p:nvSpPr>
          <p:cNvPr id="12" name="object 43">
            <a:extLst>
              <a:ext uri="{FF2B5EF4-FFF2-40B4-BE49-F238E27FC236}">
                <a16:creationId xmlns:a16="http://schemas.microsoft.com/office/drawing/2014/main" id="{C76BA172-44BF-5ADC-92F0-7B9F8DA656D6}"/>
              </a:ext>
            </a:extLst>
          </p:cNvPr>
          <p:cNvSpPr txBox="1"/>
          <p:nvPr/>
        </p:nvSpPr>
        <p:spPr>
          <a:xfrm>
            <a:off x="8542715"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1</a:t>
            </a: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390948"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1" name="object 42">
            <a:extLst>
              <a:ext uri="{FF2B5EF4-FFF2-40B4-BE49-F238E27FC236}">
                <a16:creationId xmlns:a16="http://schemas.microsoft.com/office/drawing/2014/main" id="{5D436000-1F7D-052B-5DE1-42E95FDD2566}"/>
              </a:ext>
            </a:extLst>
          </p:cNvPr>
          <p:cNvSpPr txBox="1"/>
          <p:nvPr/>
        </p:nvSpPr>
        <p:spPr>
          <a:xfrm>
            <a:off x="11018626" y="6064230"/>
            <a:ext cx="600075" cy="182142"/>
          </a:xfrm>
          <a:prstGeom prst="rect">
            <a:avLst/>
          </a:prstGeom>
        </p:spPr>
        <p:txBody>
          <a:bodyPr vert="horz" wrap="square" lIns="0" tIns="8930" rIns="0" bIns="0" rtlCol="0">
            <a:spAutoFit/>
          </a:bodyPr>
          <a:lstStyle/>
          <a:p>
            <a:pPr marL="8929" defTabSz="457200">
              <a:spcBef>
                <a:spcPts val="70"/>
              </a:spcBef>
              <a:buClrTx/>
              <a:buFontTx/>
              <a:buNone/>
            </a:pPr>
            <a:r>
              <a:rPr sz="1125" b="1" dirty="0">
                <a:solidFill>
                  <a:srgbClr val="C0504D"/>
                </a:solidFill>
                <a:latin typeface="Arial" panose="020B0604020202020204" pitchFamily="34" charset="0"/>
                <a:ea typeface="+mn-ea"/>
                <a:cs typeface="Arial" panose="020B0604020202020204" pitchFamily="34" charset="0"/>
              </a:rPr>
              <a:t>dist = </a:t>
            </a:r>
            <a:r>
              <a:rPr lang="en-US" sz="1125" b="1" dirty="0">
                <a:solidFill>
                  <a:srgbClr val="C0504D"/>
                </a:solidFill>
                <a:latin typeface="Arial" panose="020B0604020202020204" pitchFamily="34" charset="0"/>
                <a:ea typeface="+mn-ea"/>
                <a:cs typeface="Arial" panose="020B0604020202020204" pitchFamily="34" charset="0"/>
              </a:rPr>
              <a:t>3</a:t>
            </a:r>
            <a:endParaRPr sz="1125" b="1" dirty="0">
              <a:solidFill>
                <a:srgbClr val="C0504D"/>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dissolve">
                                      <p:cBhvr>
                                        <p:cTn id="78" dur="500"/>
                                        <p:tgtEl>
                                          <p:spTgt spid="3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dissolve">
                                      <p:cBhvr>
                                        <p:cTn id="81" dur="500"/>
                                        <p:tgtEl>
                                          <p:spTgt spid="3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dissolve">
                                      <p:cBhvr>
                                        <p:cTn id="90" dur="500"/>
                                        <p:tgtEl>
                                          <p:spTgt spid="35"/>
                                        </p:tgtEl>
                                      </p:cBhvr>
                                    </p:animEffect>
                                  </p:childTnLst>
                                </p:cTn>
                              </p:par>
                              <p:par>
                                <p:cTn id="91" presetID="9" presetClass="entr" presetSubtype="0" fill="hold"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dissolve">
                                      <p:cBhvr>
                                        <p:cTn id="93" dur="500"/>
                                        <p:tgtEl>
                                          <p:spTgt spid="36"/>
                                        </p:tgtEl>
                                      </p:cBhvr>
                                    </p:animEffect>
                                  </p:childTnLst>
                                </p:cTn>
                              </p:par>
                              <p:par>
                                <p:cTn id="94" presetID="9" presetClass="entr" presetSubtype="0" fill="hold"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dissolve">
                                      <p:cBhvr>
                                        <p:cTn id="96" dur="500"/>
                                        <p:tgtEl>
                                          <p:spTgt spid="37"/>
                                        </p:tgtEl>
                                      </p:cBhvr>
                                    </p:animEffect>
                                  </p:childTnLst>
                                </p:cTn>
                              </p:par>
                              <p:par>
                                <p:cTn id="97" presetID="9"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dissolve">
                                      <p:cBhvr>
                                        <p:cTn id="99" dur="500"/>
                                        <p:tgtEl>
                                          <p:spTgt spid="38"/>
                                        </p:tgtEl>
                                      </p:cBhvr>
                                    </p:animEffect>
                                  </p:childTnLst>
                                </p:cTn>
                              </p:par>
                              <p:par>
                                <p:cTn id="100" presetID="9"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dissolve">
                                      <p:cBhvr>
                                        <p:cTn id="108" dur="500"/>
                                        <p:tgtEl>
                                          <p:spTgt spid="41"/>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dissolve">
                                      <p:cBhvr>
                                        <p:cTn id="111" dur="500"/>
                                        <p:tgtEl>
                                          <p:spTgt spid="4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dissolve">
                                      <p:cBhvr>
                                        <p:cTn id="114" dur="500"/>
                                        <p:tgtEl>
                                          <p:spTgt spid="43"/>
                                        </p:tgtEl>
                                      </p:cBhvr>
                                    </p:animEffect>
                                  </p:childTnLst>
                                </p:cTn>
                              </p:par>
                              <p:par>
                                <p:cTn id="115" presetID="9"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dissolve">
                                      <p:cBhvr>
                                        <p:cTn id="117" dur="500"/>
                                        <p:tgtEl>
                                          <p:spTgt spid="44"/>
                                        </p:tgtEl>
                                      </p:cBhvr>
                                    </p:animEffect>
                                  </p:childTnLst>
                                </p:cTn>
                              </p:par>
                              <p:par>
                                <p:cTn id="118" presetID="9" presetClass="entr" presetSubtype="0" fill="hold"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par>
                                <p:cTn id="121" presetID="9"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dissolve">
                                      <p:cBhvr>
                                        <p:cTn id="123" dur="500"/>
                                        <p:tgtEl>
                                          <p:spTgt spid="4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41"/>
                                        </p:tgtEl>
                                        <p:attrNameLst>
                                          <p:attrName>fillcolor</p:attrName>
                                        </p:attrNameLst>
                                      </p:cBhvr>
                                      <p:to>
                                        <a:srgbClr val="3EC055"/>
                                      </p:to>
                                    </p:animClr>
                                    <p:set>
                                      <p:cBhvr>
                                        <p:cTn id="128" dur="2000" fill="hold"/>
                                        <p:tgtEl>
                                          <p:spTgt spid="41"/>
                                        </p:tgtEl>
                                        <p:attrNameLst>
                                          <p:attrName>fill.type</p:attrName>
                                        </p:attrNameLst>
                                      </p:cBhvr>
                                      <p:to>
                                        <p:strVal val="solid"/>
                                      </p:to>
                                    </p:set>
                                    <p:set>
                                      <p:cBhvr>
                                        <p:cTn id="129" dur="2000" fill="hold"/>
                                        <p:tgtEl>
                                          <p:spTgt spid="41"/>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32"/>
                                        </p:tgtEl>
                                        <p:attrNameLst>
                                          <p:attrName>fillcolor</p:attrName>
                                        </p:attrNameLst>
                                      </p:cBhvr>
                                      <p:to>
                                        <a:schemeClr val="accent2"/>
                                      </p:to>
                                    </p:animClr>
                                    <p:set>
                                      <p:cBhvr>
                                        <p:cTn id="134" dur="2000" fill="hold"/>
                                        <p:tgtEl>
                                          <p:spTgt spid="32"/>
                                        </p:tgtEl>
                                        <p:attrNameLst>
                                          <p:attrName>fill.type</p:attrName>
                                        </p:attrNameLst>
                                      </p:cBhvr>
                                      <p:to>
                                        <p:strVal val="solid"/>
                                      </p:to>
                                    </p:set>
                                    <p:set>
                                      <p:cBhvr>
                                        <p:cTn id="135" dur="2000" fill="hold"/>
                                        <p:tgtEl>
                                          <p:spTgt spid="3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2000" fill="hold"/>
                                        <p:tgtEl>
                                          <p:spTgt spid="22"/>
                                        </p:tgtEl>
                                        <p:attrNameLst>
                                          <p:attrName>fillcolor</p:attrName>
                                        </p:attrNameLst>
                                      </p:cBhvr>
                                      <p:to>
                                        <a:schemeClr val="accent2"/>
                                      </p:to>
                                    </p:animClr>
                                    <p:set>
                                      <p:cBhvr>
                                        <p:cTn id="138" dur="2000" fill="hold"/>
                                        <p:tgtEl>
                                          <p:spTgt spid="22"/>
                                        </p:tgtEl>
                                        <p:attrNameLst>
                                          <p:attrName>fill.type</p:attrName>
                                        </p:attrNameLst>
                                      </p:cBhvr>
                                      <p:to>
                                        <p:strVal val="solid"/>
                                      </p:to>
                                    </p:set>
                                    <p:set>
                                      <p:cBhvr>
                                        <p:cTn id="139" dur="2000" fill="hold"/>
                                        <p:tgtEl>
                                          <p:spTgt spid="22"/>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2000" fill="hold"/>
                                        <p:tgtEl>
                                          <p:spTgt spid="19"/>
                                        </p:tgtEl>
                                        <p:attrNameLst>
                                          <p:attrName>fillcolor</p:attrName>
                                        </p:attrNameLst>
                                      </p:cBhvr>
                                      <p:to>
                                        <a:schemeClr val="accent2"/>
                                      </p:to>
                                    </p:animClr>
                                    <p:set>
                                      <p:cBhvr>
                                        <p:cTn id="142" dur="2000" fill="hold"/>
                                        <p:tgtEl>
                                          <p:spTgt spid="19"/>
                                        </p:tgtEl>
                                        <p:attrNameLst>
                                          <p:attrName>fill.type</p:attrName>
                                        </p:attrNameLst>
                                      </p:cBhvr>
                                      <p:to>
                                        <p:strVal val="solid"/>
                                      </p:to>
                                    </p:set>
                                    <p:set>
                                      <p:cBhvr>
                                        <p:cTn id="143" dur="2000" fill="hold"/>
                                        <p:tgtEl>
                                          <p:spTgt spid="19"/>
                                        </p:tgtEl>
                                        <p:attrNameLst>
                                          <p:attrName>fill.on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26"/>
                                        </p:tgtEl>
                                        <p:attrNameLst>
                                          <p:attrName>stroke.color</p:attrName>
                                        </p:attrNameLst>
                                      </p:cBhvr>
                                      <p:to>
                                        <a:schemeClr val="accent2"/>
                                      </p:to>
                                    </p:animClr>
                                    <p:set>
                                      <p:cBhvr>
                                        <p:cTn id="146" dur="2000" fill="hold"/>
                                        <p:tgtEl>
                                          <p:spTgt spid="26"/>
                                        </p:tgtEl>
                                        <p:attrNameLst>
                                          <p:attrName>stroke.on</p:attrName>
                                        </p:attrNameLst>
                                      </p:cBhvr>
                                      <p:to>
                                        <p:strVal val="true"/>
                                      </p:to>
                                    </p:set>
                                  </p:childTnLst>
                                </p:cTn>
                              </p:par>
                              <p:par>
                                <p:cTn id="147" presetID="7" presetClass="emph" presetSubtype="2" fill="hold" nodeType="withEffect">
                                  <p:stCondLst>
                                    <p:cond delay="0"/>
                                  </p:stCondLst>
                                  <p:childTnLst>
                                    <p:animClr clrSpc="rgb" dir="cw">
                                      <p:cBhvr>
                                        <p:cTn id="148" dur="2000" fill="hold"/>
                                        <p:tgtEl>
                                          <p:spTgt spid="36"/>
                                        </p:tgtEl>
                                        <p:attrNameLst>
                                          <p:attrName>stroke.color</p:attrName>
                                        </p:attrNameLst>
                                      </p:cBhvr>
                                      <p:to>
                                        <a:schemeClr val="accent2"/>
                                      </p:to>
                                    </p:animClr>
                                    <p:set>
                                      <p:cBhvr>
                                        <p:cTn id="149" dur="2000" fill="hold"/>
                                        <p:tgtEl>
                                          <p:spTgt spid="36"/>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2000" fill="hold"/>
                                        <p:tgtEl>
                                          <p:spTgt spid="44"/>
                                        </p:tgtEl>
                                        <p:attrNameLst>
                                          <p:attrName>stroke.color</p:attrName>
                                        </p:attrNameLst>
                                      </p:cBhvr>
                                      <p:to>
                                        <a:schemeClr val="accent2"/>
                                      </p:to>
                                    </p:animClr>
                                    <p:set>
                                      <p:cBhvr>
                                        <p:cTn id="152" dur="2000" fill="hold"/>
                                        <p:tgtEl>
                                          <p:spTgt spid="4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1" grpId="0"/>
      <p:bldP spid="32" grpId="0" animBg="1"/>
      <p:bldP spid="33" grpId="0" animBg="1"/>
      <p:bldP spid="34" grpId="0" animBg="1"/>
      <p:bldP spid="35" grpId="0" animBg="1"/>
      <p:bldP spid="40" grpId="0"/>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a:solidFill>
                  <a:srgbClr val="2699A9"/>
                </a:solidFill>
                <a:latin typeface="Consolas"/>
                <a:ea typeface="Consolas"/>
                <a:cs typeface="Consolas"/>
                <a:sym typeface="Consolas"/>
              </a:rPr>
              <a:t>Set</a:t>
            </a:r>
            <a:r>
              <a:rPr lang="en-US" sz="1400" b="0">
                <a:solidFill>
                  <a:srgbClr val="000000"/>
                </a:solidFill>
                <a:latin typeface="Consolas"/>
                <a:ea typeface="Consolas"/>
                <a:cs typeface="Consolas"/>
                <a:sym typeface="Consolas"/>
              </a:rPr>
              <a:t>&lt;</a:t>
            </a:r>
            <a:r>
              <a:rPr lang="en-US" sz="1400" b="0">
                <a:solidFill>
                  <a:srgbClr val="2699A9"/>
                </a:solidFill>
                <a:latin typeface="Consolas"/>
                <a:ea typeface="Consolas"/>
                <a:cs typeface="Consolas"/>
                <a:sym typeface="Consolas"/>
              </a:rPr>
              <a:t>Vertex</a:t>
            </a:r>
            <a:r>
              <a:rPr lang="en-US" sz="1400" b="0">
                <a:solidFill>
                  <a:srgbClr val="000000"/>
                </a:solidFill>
                <a:latin typeface="Consolas"/>
                <a:ea typeface="Consolas"/>
                <a:cs typeface="Consolas"/>
                <a:sym typeface="Consolas"/>
              </a:rPr>
              <a:t>&gt; visited; </a:t>
            </a:r>
            <a:r>
              <a:rPr lang="en-US" sz="1400" b="0">
                <a:solidFill>
                  <a:srgbClr val="A5A5A5"/>
                </a:solidFill>
                <a:latin typeface="Consolas"/>
                <a:ea typeface="Consolas"/>
                <a:cs typeface="Consolas"/>
                <a:sym typeface="Consolas"/>
              </a:rPr>
              <a:t>// assume global</a:t>
            </a:r>
            <a:endParaRPr sz="1400" b="1">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 {</a:t>
            </a:r>
            <a:endParaRPr sz="1600" b="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(s ==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true;</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 </a:t>
            </a:r>
            <a:r>
              <a:rPr lang="en-US" sz="1600" b="0">
                <a:solidFill>
                  <a:schemeClr val="accent2"/>
                </a:solidFill>
                <a:latin typeface="Consolas"/>
                <a:ea typeface="Consolas"/>
                <a:cs typeface="Consolas"/>
                <a:sym typeface="Consolas"/>
              </a:rPr>
              <a:t>else</a:t>
            </a: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n : s.neighbors) {</a:t>
            </a:r>
            <a:endParaRPr/>
          </a:p>
          <a:p>
            <a:pPr marL="0" marR="0" lvl="0" indent="0" algn="l" rtl="0">
              <a:spcBef>
                <a:spcPts val="0"/>
              </a:spcBef>
              <a:spcAft>
                <a:spcPts val="0"/>
              </a:spcAft>
              <a:buClr>
                <a:schemeClr val="dk1"/>
              </a:buClr>
              <a:buSzPts val="1100"/>
              <a:buFont typeface="Noto Sans Symbols"/>
              <a:buNone/>
            </a:pPr>
            <a:r>
              <a:rPr lang="en-US" sz="1600" b="0">
                <a:solidFill>
                  <a:srgbClr val="C00000"/>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(n))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a:t>
            </a:r>
            <a:r>
              <a:rPr lang="en-US" sz="1600" b="1">
                <a:solidFill>
                  <a:schemeClr val="dk1"/>
                </a:solidFill>
                <a:latin typeface="Consolas"/>
                <a:ea typeface="Consolas"/>
                <a:cs typeface="Consolas"/>
                <a:sym typeface="Consolas"/>
              </a:rPr>
              <a:t>connected</a:t>
            </a:r>
            <a:r>
              <a:rPr lang="en-US" sz="1600" b="0">
                <a:solidFill>
                  <a:schemeClr val="dk1"/>
                </a:solidFill>
                <a:latin typeface="Consolas"/>
                <a:ea typeface="Consolas"/>
                <a:cs typeface="Consolas"/>
                <a:sym typeface="Consolas"/>
              </a:rPr>
              <a:t>(n, 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true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return</a:t>
            </a:r>
            <a:r>
              <a:rPr lang="en-US" sz="1600" b="0">
                <a:solidFill>
                  <a:schemeClr val="dk1"/>
                </a:solidFill>
                <a:latin typeface="Consolas"/>
                <a:ea typeface="Consolas"/>
                <a:cs typeface="Consolas"/>
                <a:sym typeface="Consolas"/>
              </a:rPr>
              <a:t> </a:t>
            </a:r>
            <a:r>
              <a:rPr lang="en-US" sz="1600" b="0">
                <a:solidFill>
                  <a:schemeClr val="accent5"/>
                </a:solidFill>
                <a:latin typeface="Consolas"/>
                <a:ea typeface="Consolas"/>
                <a:cs typeface="Consolas"/>
                <a:sym typeface="Consolas"/>
              </a:rPr>
              <a:t>false</a:t>
            </a:r>
            <a:r>
              <a:rPr lang="en-US" sz="1600" b="0">
                <a:solidFill>
                  <a:schemeClr val="dk1"/>
                </a:solidFill>
                <a:latin typeface="Consolas"/>
                <a:ea typeface="Consolas"/>
                <a:cs typeface="Consolas"/>
                <a:sym typeface="Consolas"/>
              </a:rPr>
              <a:t>;</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  }</a:t>
            </a:r>
            <a:endParaRPr/>
          </a:p>
          <a:p>
            <a:pPr marL="0" marR="0" lvl="0" indent="0" algn="l" rtl="0">
              <a:spcBef>
                <a:spcPts val="0"/>
              </a:spcBef>
              <a:spcAft>
                <a:spcPts val="0"/>
              </a:spcAft>
              <a:buClr>
                <a:schemeClr val="dk1"/>
              </a:buClr>
              <a:buSzPts val="1100"/>
              <a:buFont typeface="Noto Sans Symbols"/>
              <a:buNone/>
            </a:pPr>
            <a:r>
              <a:rPr lang="en-US" sz="1600" b="0">
                <a:solidFill>
                  <a:schemeClr val="dk1"/>
                </a:solidFill>
                <a:latin typeface="Consolas"/>
                <a:ea typeface="Consolas"/>
                <a:cs typeface="Consolas"/>
                <a:sym typeface="Consolas"/>
              </a:rPr>
              <a:t>}</a:t>
            </a:r>
            <a:endParaRPr/>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Quattrocento Sans"/>
                <a:ea typeface="Quattrocento Sans"/>
                <a:cs typeface="Quattrocento Sans"/>
                <a:sym typeface="Quattrocento Sans"/>
              </a:rPr>
              <a:t>DFS explores one branch “all the way down” before coming back to try branches</a:t>
            </a:r>
          </a:p>
          <a:p>
            <a:pPr marL="228600" marR="0" lvl="0" indent="-22860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400" dirty="0">
                <a:solidFill>
                  <a:schemeClr val="dk1"/>
                </a:solidFill>
                <a:latin typeface="Quattrocento Sans"/>
                <a:ea typeface="Quattrocento Sans"/>
                <a:cs typeface="Quattrocento Sans"/>
                <a:sym typeface="Quattrocento Sans"/>
              </a:rPr>
              <a:t>hes, many possible orderings: e.g., {1, 2, 5, 6, 9, 7, 8, 4, 3}, {1, 4, 3, 2, 5, 8, 6, 7, 9}, etc.</a:t>
            </a:r>
            <a:endParaRPr sz="24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bfs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Queue</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dfs</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Graph</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start)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a:t>
            </a:r>
            <a:r>
              <a:rPr lang="en-US" sz="1600" b="0">
                <a:solidFill>
                  <a:schemeClr val="dk1"/>
                </a:solidFill>
                <a:highlight>
                  <a:srgbClr val="E6DAFF"/>
                </a:highlight>
                <a:latin typeface="Consolas"/>
                <a:ea typeface="Consolas"/>
                <a:cs typeface="Consolas"/>
                <a:sym typeface="Consolas"/>
              </a:rPr>
              <a:t>&gt; perimeter = </a:t>
            </a:r>
            <a:r>
              <a:rPr lang="en-US" sz="1600" b="0">
                <a:solidFill>
                  <a:schemeClr val="accent2"/>
                </a:solidFill>
                <a:highlight>
                  <a:srgbClr val="E6DAFF"/>
                </a:highlight>
                <a:latin typeface="Consolas"/>
                <a:ea typeface="Consolas"/>
                <a:cs typeface="Consolas"/>
                <a:sym typeface="Consolas"/>
              </a:rPr>
              <a:t>new</a:t>
            </a:r>
            <a:r>
              <a:rPr lang="en-US" sz="1600" b="0">
                <a:solidFill>
                  <a:schemeClr val="dk1"/>
                </a:solidFill>
                <a:highlight>
                  <a:srgbClr val="E6DAFF"/>
                </a:highlight>
                <a:latin typeface="Consolas"/>
                <a:ea typeface="Consolas"/>
                <a:cs typeface="Consolas"/>
                <a:sym typeface="Consolas"/>
              </a:rPr>
              <a:t> </a:t>
            </a:r>
            <a:r>
              <a:rPr lang="en-US" sz="1600" b="1">
                <a:solidFill>
                  <a:schemeClr val="accent3"/>
                </a:solidFill>
                <a:highlight>
                  <a:srgbClr val="E6DAFF"/>
                </a:highlight>
                <a:latin typeface="Consolas"/>
                <a:ea typeface="Consolas"/>
                <a:cs typeface="Consolas"/>
                <a:sym typeface="Consolas"/>
              </a:rPr>
              <a:t>Stack</a:t>
            </a:r>
            <a:r>
              <a:rPr lang="en-US" sz="1600" b="0">
                <a:solidFill>
                  <a:schemeClr val="dk1"/>
                </a:solidFill>
                <a:highlight>
                  <a:srgbClr val="E6DAFF"/>
                </a:highlight>
                <a:latin typeface="Consolas"/>
                <a:ea typeface="Consolas"/>
                <a:cs typeface="Consolas"/>
                <a:sym typeface="Consolas"/>
              </a:rPr>
              <a:t>&lt;&gt;();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&gt; visited = </a:t>
            </a:r>
            <a:r>
              <a:rPr lang="en-US" sz="1600" b="0">
                <a:solidFill>
                  <a:schemeClr val="accent2"/>
                </a:solidFill>
                <a:latin typeface="Consolas"/>
                <a:ea typeface="Consolas"/>
                <a:cs typeface="Consolas"/>
                <a:sym typeface="Consolas"/>
              </a:rPr>
              <a:t>new</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&lt;&gt;();  </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 (!visted.contains(from)) {</a:t>
            </a:r>
            <a:endParaRPr sz="160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r>
              <a:rPr lang="en-US" sz="1600">
                <a:solidFill>
                  <a:schemeClr val="dk1"/>
                </a:solidFill>
                <a:latin typeface="Consolas"/>
                <a:ea typeface="Consolas"/>
                <a:cs typeface="Consolas"/>
                <a:sym typeface="Consolas"/>
              </a:rPr>
              <a:t>perimeter</a:t>
            </a:r>
            <a:r>
              <a:rPr lang="en-US" sz="1600" b="1">
                <a:solidFill>
                  <a:schemeClr val="dk1"/>
                </a:solidFill>
                <a:latin typeface="Consolas"/>
                <a:ea typeface="Consolas"/>
                <a:cs typeface="Consolas"/>
                <a:sym typeface="Consolas"/>
              </a:rPr>
              <a:t>.add(to)</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visited.add(from);</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  }</a:t>
            </a:r>
            <a:endParaRPr sz="1600" b="1">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a:t>
            </a:r>
            <a:endParaRPr sz="1600" b="1">
              <a:solidFill>
                <a:schemeClr val="dk1"/>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9040884" cy="4822816"/>
          </a:xfrm>
        </p:spPr>
        <p:txBody>
          <a:bodyPr/>
          <a:lstStyle/>
          <a:p>
            <a:r>
              <a:rPr lang="en-GB" dirty="0"/>
              <a:t>Why is topological sort not possible for digraphs containing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a:t>
            </a:r>
            <a:r>
              <a:rPr lang="en-GB" dirty="0" err="1"/>
              <a:t>sortwithout</a:t>
            </a:r>
            <a:r>
              <a:rPr lang="en-GB" dirty="0"/>
              <a: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40162" y="4013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61537" y="4125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88978" y="4123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15110" y="3948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42474" y="6036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276309" y="0"/>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7624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829289" y="3232730"/>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213500" cy="75540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66806" y="3232730"/>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p:nvPr/>
        </p:nvCxnSpPr>
        <p:spPr>
          <a:xfrm>
            <a:off x="6334660" y="3472674"/>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a:t>Physical Maps</a:t>
            </a:r>
            <a:endParaRPr sz="2000"/>
          </a:p>
          <a:p>
            <a:pPr marL="285750" lvl="0" indent="-158750" algn="l" rtl="0">
              <a:lnSpc>
                <a:spcPct val="80000"/>
              </a:lnSpc>
              <a:spcBef>
                <a:spcPts val="400"/>
              </a:spcBef>
              <a:spcAft>
                <a:spcPts val="0"/>
              </a:spcAft>
              <a:buSzPts val="1600"/>
              <a:buChar char="●"/>
            </a:pPr>
            <a:r>
              <a:rPr lang="en-US" sz="1600"/>
              <a:t>Airline maps</a:t>
            </a:r>
            <a:endParaRPr sz="1600"/>
          </a:p>
          <a:p>
            <a:pPr marL="457200" lvl="1" indent="-133350" algn="l" rtl="0">
              <a:lnSpc>
                <a:spcPct val="80000"/>
              </a:lnSpc>
              <a:spcBef>
                <a:spcPts val="0"/>
              </a:spcBef>
              <a:spcAft>
                <a:spcPts val="0"/>
              </a:spcAft>
              <a:buSzPts val="1200"/>
              <a:buChar char="○"/>
            </a:pPr>
            <a:r>
              <a:rPr lang="en-US" sz="1200"/>
              <a:t>Vertices are airports, edges are flight paths</a:t>
            </a:r>
            <a:endParaRPr sz="1200"/>
          </a:p>
          <a:p>
            <a:pPr marL="285750" lvl="0" indent="-158750" algn="l" rtl="0">
              <a:lnSpc>
                <a:spcPct val="80000"/>
              </a:lnSpc>
              <a:spcBef>
                <a:spcPts val="1000"/>
              </a:spcBef>
              <a:spcAft>
                <a:spcPts val="0"/>
              </a:spcAft>
              <a:buSzPts val="1600"/>
              <a:buChar char="●"/>
            </a:pPr>
            <a:r>
              <a:rPr lang="en-US" sz="1600"/>
              <a:t>Traffic</a:t>
            </a:r>
            <a:endParaRPr sz="1600"/>
          </a:p>
          <a:p>
            <a:pPr marL="457200" lvl="1" indent="-133350" algn="l" rtl="0">
              <a:lnSpc>
                <a:spcPct val="80000"/>
              </a:lnSpc>
              <a:spcBef>
                <a:spcPts val="0"/>
              </a:spcBef>
              <a:spcAft>
                <a:spcPts val="0"/>
              </a:spcAft>
              <a:buSzPts val="1200"/>
              <a:buChar char="○"/>
            </a:pPr>
            <a:r>
              <a:rPr lang="en-US" sz="1200"/>
              <a:t>Vertices are addresses, edges are streets</a:t>
            </a:r>
            <a:endParaRPr sz="1200"/>
          </a:p>
          <a:p>
            <a:pPr marL="128016" lvl="1" indent="0" algn="l" rtl="0">
              <a:lnSpc>
                <a:spcPct val="80000"/>
              </a:lnSpc>
              <a:spcBef>
                <a:spcPts val="600"/>
              </a:spcBef>
              <a:spcAft>
                <a:spcPts val="0"/>
              </a:spcAft>
              <a:buSzPts val="1800"/>
              <a:buNone/>
            </a:pPr>
            <a:endParaRPr sz="160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Relationships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Social media graphs</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accounts, edges are follower relationships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Traffic</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classes, edges are usage</a:t>
            </a:r>
            <a:endParaRPr sz="120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Influence</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Biology</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cancer cell desinations, edges are migration paths</a:t>
            </a: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a:solidFill>
                  <a:schemeClr val="dk1"/>
                </a:solidFill>
                <a:latin typeface="Quattrocento Sans"/>
                <a:ea typeface="Quattrocento Sans"/>
                <a:cs typeface="Quattrocento Sans"/>
                <a:sym typeface="Quattrocento Sans"/>
              </a:rPr>
              <a:t>Related topics</a:t>
            </a:r>
            <a:endParaRPr sz="20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Web Page Ranking</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web pages, edges are hyperlinks</a:t>
            </a:r>
            <a:endParaRPr sz="120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a:solidFill>
                  <a:schemeClr val="dk1"/>
                </a:solidFill>
                <a:latin typeface="Quattrocento Sans"/>
                <a:ea typeface="Quattrocento Sans"/>
                <a:cs typeface="Quattrocento Sans"/>
                <a:sym typeface="Quattrocento Sans"/>
              </a:rPr>
              <a:t>Wikipedia</a:t>
            </a:r>
            <a:endParaRPr sz="160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a:solidFill>
                  <a:schemeClr val="dk1"/>
                </a:solidFill>
                <a:latin typeface="Quattrocento Sans"/>
                <a:ea typeface="Quattrocento Sans"/>
                <a:cs typeface="Quattrocento Sans"/>
                <a:sym typeface="Quattrocento Sans"/>
              </a:rPr>
              <a:t>Vertices are articles, edges are links</a:t>
            </a:r>
            <a:endParaRPr sz="120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746174" y="1568275"/>
            <a:ext cx="9820225" cy="4381157"/>
          </a:xfrm>
        </p:spPr>
        <p:txBody>
          <a:bodyPr/>
          <a:lstStyle/>
          <a:p>
            <a:r>
              <a:rPr lang="en-GB" dirty="0"/>
              <a:t>Perform DFS Post-Order Traversal starting from a node with no incoming edges (no predecessors) to get an ordered list of nodes, then reverse the node order to get a Topological Sort</a:t>
            </a:r>
          </a:p>
          <a:p>
            <a:pPr lvl="1"/>
            <a:r>
              <a:rPr lang="en-GB" dirty="0"/>
              <a:t>Upon finishing traversal starting from one node, restart from another unvisited node with no incoming edges</a:t>
            </a:r>
          </a:p>
          <a:p>
            <a:pPr lvl="1"/>
            <a:r>
              <a:rPr lang="en-GB" dirty="0"/>
              <a:t>This results in one of multiple possible Topological Sorts</a:t>
            </a:r>
          </a:p>
          <a:p>
            <a:r>
              <a:rPr lang="en-GB" dirty="0"/>
              <a:t>Intuition: DFS Post-Order Traversal outputs nodes from the deepest (furthest away from the starting node) to the starting mode, hence the reverse order is a Topological Sort from the starting node</a:t>
            </a:r>
          </a:p>
          <a:p>
            <a:endParaRPr lang="en-SE" dirty="0"/>
          </a:p>
        </p:txBody>
      </p:sp>
    </p:spTree>
    <p:extLst>
      <p:ext uri="{BB962C8B-B14F-4D97-AF65-F5344CB8AC3E}">
        <p14:creationId xmlns:p14="http://schemas.microsoft.com/office/powerpoint/2010/main" val="145030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p:txBody>
          <a:bodyPr>
            <a:normAutofit/>
          </a:bodyPr>
          <a:lstStyle/>
          <a:p>
            <a:r>
              <a:rPr lang="en-GB" dirty="0"/>
              <a:t>DFS Traversal: Pre-order, Post-order</a:t>
            </a:r>
            <a:endParaRPr lang="en-SE" dirty="0"/>
          </a:p>
        </p:txBody>
      </p:sp>
      <p:sp>
        <p:nvSpPr>
          <p:cNvPr id="3" name="Text Placeholder 2">
            <a:extLst>
              <a:ext uri="{FF2B5EF4-FFF2-40B4-BE49-F238E27FC236}">
                <a16:creationId xmlns:a16="http://schemas.microsoft.com/office/drawing/2014/main" id="{9C1F4493-26CA-80F1-CC85-B9035BF3F487}"/>
              </a:ext>
            </a:extLst>
          </p:cNvPr>
          <p:cNvSpPr>
            <a:spLocks noGrp="1"/>
          </p:cNvSpPr>
          <p:nvPr>
            <p:ph type="body" idx="1"/>
          </p:nvPr>
        </p:nvSpPr>
        <p:spPr/>
        <p:txBody>
          <a:bodyPr/>
          <a:lstStyle/>
          <a:p>
            <a:endParaRPr lang="en-SE"/>
          </a:p>
        </p:txBody>
      </p:sp>
      <p:sp>
        <p:nvSpPr>
          <p:cNvPr id="4" name="TextBox 3">
            <a:extLst>
              <a:ext uri="{FF2B5EF4-FFF2-40B4-BE49-F238E27FC236}">
                <a16:creationId xmlns:a16="http://schemas.microsoft.com/office/drawing/2014/main" id="{CA274BEA-7A50-EBA3-FDD0-2B1AFE7B27A2}"/>
              </a:ext>
            </a:extLst>
          </p:cNvPr>
          <p:cNvSpPr txBox="1"/>
          <p:nvPr/>
        </p:nvSpPr>
        <p:spPr>
          <a:xfrm>
            <a:off x="2228127" y="1287007"/>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69572" y="1278176"/>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C14269-A56D-DBC5-F711-F4C601A4F5C9}"/>
                  </a:ext>
                </a:extLst>
              </p:cNvPr>
              <p:cNvSpPr txBox="1"/>
              <p:nvPr/>
            </p:nvSpPr>
            <p:spPr>
              <a:xfrm>
                <a:off x="2228127" y="4012818"/>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2228127" y="4012818"/>
                <a:ext cx="3859671" cy="2246769"/>
              </a:xfrm>
              <a:prstGeom prst="rect">
                <a:avLst/>
              </a:prstGeom>
              <a:blipFill>
                <a:blip r:embed="rId2"/>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84E2F0D-500A-9512-639E-B84DAB3D7674}"/>
                  </a:ext>
                </a:extLst>
              </p:cNvPr>
              <p:cNvSpPr txBox="1"/>
              <p:nvPr/>
            </p:nvSpPr>
            <p:spPr>
              <a:xfrm>
                <a:off x="6598058" y="4012818"/>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node.children</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598058" y="4012818"/>
                <a:ext cx="4088155"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2775505" y="3524945"/>
            <a:ext cx="7645106" cy="461665"/>
          </a:xfrm>
          <a:prstGeom prst="rect">
            <a:avLst/>
          </a:prstGeom>
          <a:noFill/>
        </p:spPr>
        <p:txBody>
          <a:bodyPr wrap="none" rtlCol="0">
            <a:spAutoFit/>
          </a:bodyPr>
          <a:lstStyle/>
          <a:p>
            <a:pPr defTabSz="457200">
              <a:buClrTx/>
              <a:buFontTx/>
              <a:buNone/>
            </a:pPr>
            <a:r>
              <a:rPr lang="en-US" sz="2400" kern="1200" dirty="0">
                <a:solidFill>
                  <a:prstClr val="black"/>
                </a:solidFill>
                <a:latin typeface="Calibri"/>
                <a:ea typeface="+mn-ea"/>
                <a:cs typeface="+mn-cs"/>
              </a:rPr>
              <a:t>Recall: Binary Tree traversal with DFS</a:t>
            </a:r>
            <a:r>
              <a:rPr lang="en-GB" sz="2400" kern="1200" dirty="0">
                <a:solidFill>
                  <a:prstClr val="black"/>
                </a:solidFill>
                <a:latin typeface="Calibri"/>
                <a:ea typeface="+mn-ea"/>
                <a:cs typeface="+mn-cs"/>
              </a:rPr>
              <a:t>: pre-order, post-order </a:t>
            </a:r>
            <a:endParaRPr lang="en-SE" sz="2400" kern="1200" dirty="0">
              <a:solidFill>
                <a:prstClr val="black"/>
              </a:solidFill>
              <a:latin typeface="Calibri"/>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3440139" y="6285795"/>
            <a:ext cx="6123151" cy="461665"/>
          </a:xfrm>
          <a:prstGeom prst="rect">
            <a:avLst/>
          </a:prstGeom>
          <a:noFill/>
        </p:spPr>
        <p:txBody>
          <a:bodyPr wrap="none" rtlCol="0">
            <a:spAutoFit/>
          </a:bodyPr>
          <a:lstStyle/>
          <a:p>
            <a:pPr defTabSz="457200">
              <a:buClrTx/>
              <a:buFontTx/>
              <a:buNone/>
            </a:pPr>
            <a:r>
              <a:rPr lang="en-US" sz="2400" kern="1200" dirty="0">
                <a:solidFill>
                  <a:prstClr val="black"/>
                </a:solidFill>
                <a:latin typeface="Calibri"/>
                <a:ea typeface="+mn-ea"/>
                <a:cs typeface="+mn-cs"/>
              </a:rPr>
              <a:t>Graph traversal with DFS</a:t>
            </a:r>
            <a:r>
              <a:rPr lang="en-GB" sz="2400" kern="1200" dirty="0">
                <a:solidFill>
                  <a:prstClr val="black"/>
                </a:solidFill>
                <a:latin typeface="Calibri"/>
                <a:ea typeface="+mn-ea"/>
                <a:cs typeface="+mn-cs"/>
              </a:rPr>
              <a:t>: pre-order, post-order </a:t>
            </a:r>
            <a:endParaRPr lang="en-SE" sz="2400" kern="1200" dirty="0">
              <a:solidFill>
                <a:prstClr val="black"/>
              </a:solidFill>
              <a:latin typeface="Calibri"/>
              <a:ea typeface="+mn-ea"/>
              <a:cs typeface="+mn-cs"/>
            </a:endParaRPr>
          </a:p>
        </p:txBody>
      </p:sp>
    </p:spTree>
    <p:extLst>
      <p:ext uri="{BB962C8B-B14F-4D97-AF65-F5344CB8AC3E}">
        <p14:creationId xmlns:p14="http://schemas.microsoft.com/office/powerpoint/2010/main" val="232257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286631" y="823042"/>
            <a:ext cx="8041210" cy="6100089"/>
          </a:xfrm>
        </p:spPr>
        <p:txBody>
          <a:bodyPr/>
          <a:lstStyle/>
          <a:p>
            <a:r>
              <a:rPr lang="en-GB" sz="1800" dirty="0">
                <a:solidFill>
                  <a:schemeClr val="tx1"/>
                </a:solidFill>
              </a:rPr>
              <a:t>Starting from node 0 with no predecessors</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BFS traversal: (0, 2, 5, 1, 4, 3, 6)</a:t>
            </a:r>
          </a:p>
          <a:p>
            <a:r>
              <a:rPr lang="en-GB" sz="1800" dirty="0">
                <a:solidFill>
                  <a:schemeClr val="tx1"/>
                </a:solidFill>
              </a:rPr>
              <a:t>This is one of many possible traversals, e.g., if we start from another node 3 with no predecessors, then we have the traversals: pre-order: (3, 5, 2, 4, 6, 0, 1); post-order: (2, 5, 4, 3, 1, 0, 6); Topological sort: (6, 0, 1, 3, 4, 5, 2); BFS traversal: (3, 2, 5, 4,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575239" y="1111887"/>
            <a:ext cx="6913581" cy="4139552"/>
          </a:xfrm>
        </p:spPr>
        <p:txBody>
          <a:bodyPr/>
          <a:lstStyle/>
          <a:p>
            <a:r>
              <a:rPr lang="en-GB" sz="2800" dirty="0"/>
              <a:t>Starting from </a:t>
            </a:r>
            <a:r>
              <a:rPr lang="en-US" altLang="zh-CN" sz="2800" dirty="0"/>
              <a:t>node </a:t>
            </a:r>
            <a:r>
              <a:rPr lang="en-GB" sz="2800" dirty="0"/>
              <a:t>5:</a:t>
            </a:r>
          </a:p>
          <a:p>
            <a:pPr lvl="1"/>
            <a:r>
              <a:rPr lang="en-GB" sz="2400" dirty="0"/>
              <a:t>Pre-order traversal: (5, 2, 3, 1, 0, 4) </a:t>
            </a:r>
          </a:p>
          <a:p>
            <a:pPr lvl="1"/>
            <a:r>
              <a:rPr lang="en-GB" sz="2400" dirty="0"/>
              <a:t>Post-order traversal: (1, 3, 2, 0, 5, 4) </a:t>
            </a:r>
          </a:p>
          <a:p>
            <a:pPr lvl="1"/>
            <a:r>
              <a:rPr lang="en-GB" sz="2400" dirty="0"/>
              <a:t>Topological sort: (4, 5, 0, 2, 3, 1)</a:t>
            </a:r>
          </a:p>
          <a:p>
            <a:pPr lvl="1"/>
            <a:r>
              <a:rPr lang="en-GB" sz="2400" dirty="0"/>
              <a:t>BFS traversal: (5, 0, 2, 3, 4, 1)</a:t>
            </a:r>
          </a:p>
          <a:p>
            <a:r>
              <a:rPr lang="en-GB" sz="2800" dirty="0"/>
              <a:t>Starting from </a:t>
            </a:r>
            <a:r>
              <a:rPr lang="en-US" altLang="zh-CN" sz="2800" dirty="0"/>
              <a:t>node </a:t>
            </a:r>
            <a:r>
              <a:rPr lang="en-GB" sz="2800" dirty="0"/>
              <a:t>4:</a:t>
            </a:r>
          </a:p>
          <a:p>
            <a:pPr lvl="1"/>
            <a:r>
              <a:rPr lang="en-GB" sz="2400" dirty="0"/>
              <a:t>Pre-order traversal is (4, 0, 1, 5, 2, 3)</a:t>
            </a:r>
            <a:endParaRPr lang="en-US" altLang="zh-CN" sz="2400" dirty="0"/>
          </a:p>
          <a:p>
            <a:pPr lvl="1"/>
            <a:r>
              <a:rPr lang="en-GB" sz="2400" dirty="0"/>
              <a:t>Post-order traversal is (0, 1, 4, 3, 2, 5) </a:t>
            </a:r>
          </a:p>
          <a:p>
            <a:pPr lvl="1"/>
            <a:r>
              <a:rPr lang="en-GB" sz="2400" dirty="0"/>
              <a:t>Topological sort: (5, 2, 3, 4, 1, 0)</a:t>
            </a:r>
          </a:p>
          <a:p>
            <a:pPr lvl="1"/>
            <a:r>
              <a:rPr lang="en-GB" sz="2400" dirty="0"/>
              <a:t>BFS traversal: (4, 0, 1, 5, 2, 3)</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120413" y="1278176"/>
            <a:ext cx="5884486" cy="4524005"/>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738120" y="6308726"/>
            <a:ext cx="671576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r>
              <a:rPr lang="en-US" dirty="0"/>
              <a:t> </a:t>
            </a:r>
          </a:p>
        </p:txBody>
      </p:sp>
    </p:spTree>
    <p:extLst>
      <p:ext uri="{BB962C8B-B14F-4D97-AF65-F5344CB8AC3E}">
        <p14:creationId xmlns:p14="http://schemas.microsoft.com/office/powerpoint/2010/main" val="2836115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4"/>
          <p:cNvSpPr txBox="1"/>
          <p:nvPr/>
        </p:nvSpPr>
        <p:spPr>
          <a:xfrm>
            <a:off x="1870000" y="2148850"/>
            <a:ext cx="7257600" cy="28245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Graph Traversals</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rgbClr val="888888"/>
                </a:solidFill>
                <a:highlight>
                  <a:srgbClr val="FFFFFF"/>
                </a:highlight>
                <a:latin typeface="Quattrocento Sans"/>
                <a:ea typeface="Quattrocento Sans"/>
                <a:cs typeface="Quattrocento Sans"/>
                <a:sym typeface="Quattrocento Sans"/>
              </a:rPr>
              <a:t>Topological Sort</a:t>
            </a: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r>
              <a:rPr lang="en-US" sz="3500">
                <a:solidFill>
                  <a:schemeClr val="dk1"/>
                </a:solidFill>
                <a:highlight>
                  <a:srgbClr val="FFFFFF"/>
                </a:highlight>
                <a:latin typeface="Quattrocento Sans"/>
                <a:ea typeface="Quattrocento Sans"/>
                <a:cs typeface="Quattrocento Sans"/>
                <a:sym typeface="Quattrocento Sans"/>
              </a:rPr>
              <a:t>Shortest Path</a:t>
            </a:r>
            <a:endParaRPr sz="3500">
              <a:solidFill>
                <a:schemeClr val="dk1"/>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3500">
              <a:solidFill>
                <a:srgbClr val="888888"/>
              </a:solidFill>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a:t>A </a:t>
            </a:r>
            <a:r>
              <a:rPr lang="en-US" sz="2800" b="1">
                <a:solidFill>
                  <a:srgbClr val="4C3282"/>
                </a:solidFill>
              </a:rPr>
              <a:t>graph</a:t>
            </a:r>
            <a:r>
              <a:rPr lang="en-US" sz="2800"/>
              <a:t> is defined by a pair of sets G = (V, E) where…</a:t>
            </a:r>
            <a:endParaRPr sz="2800"/>
          </a:p>
          <a:p>
            <a:pPr marL="914400" lvl="0" indent="0" algn="l" rtl="0">
              <a:spcBef>
                <a:spcPts val="400"/>
              </a:spcBef>
              <a:spcAft>
                <a:spcPts val="0"/>
              </a:spcAft>
              <a:buNone/>
            </a:pPr>
            <a:endParaRPr sz="2400"/>
          </a:p>
          <a:p>
            <a:pPr marL="457200" lvl="0" indent="-381000" algn="l" rtl="0">
              <a:spcBef>
                <a:spcPts val="400"/>
              </a:spcBef>
              <a:spcAft>
                <a:spcPts val="0"/>
              </a:spcAft>
              <a:buSzPts val="2400"/>
              <a:buChar char="●"/>
            </a:pPr>
            <a:r>
              <a:rPr lang="en-US" sz="2400"/>
              <a:t>V is a set of </a:t>
            </a:r>
            <a:r>
              <a:rPr lang="en-US" sz="2400" b="1">
                <a:solidFill>
                  <a:srgbClr val="4C3282"/>
                </a:solidFill>
              </a:rPr>
              <a:t>vertices</a:t>
            </a:r>
            <a:endParaRPr sz="1800"/>
          </a:p>
          <a:p>
            <a:pPr marL="914400" lvl="1" indent="-342900" algn="l" rtl="0">
              <a:spcBef>
                <a:spcPts val="0"/>
              </a:spcBef>
              <a:spcAft>
                <a:spcPts val="0"/>
              </a:spcAft>
              <a:buSzPts val="1800"/>
              <a:buChar char="○"/>
            </a:pPr>
            <a:r>
              <a:rPr lang="en-US" sz="1800"/>
              <a:t>A vertex or “node” is a data entity</a:t>
            </a:r>
            <a:endParaRPr sz="1800"/>
          </a:p>
          <a:p>
            <a:pPr marL="914400" lvl="1" indent="-342900" algn="l" rtl="0">
              <a:spcBef>
                <a:spcPts val="0"/>
              </a:spcBef>
              <a:spcAft>
                <a:spcPts val="0"/>
              </a:spcAft>
              <a:buSzPts val="1800"/>
              <a:buChar char="○"/>
            </a:pPr>
            <a:r>
              <a:rPr lang="en-US" sz="2400">
                <a:solidFill>
                  <a:srgbClr val="4C3282"/>
                </a:solidFill>
              </a:rPr>
              <a:t>V = { A, B, C, D, E, F, G, H }</a:t>
            </a:r>
            <a:endParaRPr sz="2400">
              <a:solidFill>
                <a:srgbClr val="4C3282"/>
              </a:solidFill>
            </a:endParaRPr>
          </a:p>
          <a:p>
            <a:pPr marL="0" lvl="0" indent="0" algn="l" rtl="0">
              <a:spcBef>
                <a:spcPts val="600"/>
              </a:spcBef>
              <a:spcAft>
                <a:spcPts val="0"/>
              </a:spcAft>
              <a:buNone/>
            </a:pPr>
            <a:endParaRPr sz="240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a:t>E is a set of </a:t>
            </a:r>
            <a:r>
              <a:rPr lang="en-US" sz="2400" b="1">
                <a:solidFill>
                  <a:srgbClr val="4C3282"/>
                </a:solidFill>
              </a:rPr>
              <a:t>edges</a:t>
            </a:r>
            <a:r>
              <a:rPr lang="en-US" sz="2400"/>
              <a:t> </a:t>
            </a:r>
            <a:endParaRPr sz="1800"/>
          </a:p>
          <a:p>
            <a:pPr marL="914400" lvl="1" indent="-342900" algn="l" rtl="0">
              <a:spcBef>
                <a:spcPts val="600"/>
              </a:spcBef>
              <a:spcAft>
                <a:spcPts val="0"/>
              </a:spcAft>
              <a:buSzPts val="1800"/>
              <a:buChar char="○"/>
            </a:pPr>
            <a:r>
              <a:rPr lang="en-US" sz="1800"/>
              <a:t>An edge is a connection between two vertices</a:t>
            </a:r>
            <a:endParaRPr sz="1400">
              <a:latin typeface="Arial"/>
              <a:ea typeface="Arial"/>
              <a:cs typeface="Arial"/>
              <a:sym typeface="Arial"/>
            </a:endParaRPr>
          </a:p>
          <a:p>
            <a:pPr marL="914400" lvl="1" indent="-342900" algn="l" rtl="0">
              <a:spcBef>
                <a:spcPts val="600"/>
              </a:spcBef>
              <a:spcAft>
                <a:spcPts val="0"/>
              </a:spcAft>
              <a:buSzPts val="1800"/>
              <a:buChar char="○"/>
            </a:pPr>
            <a:r>
              <a:rPr lang="en-US" sz="2400">
                <a:solidFill>
                  <a:srgbClr val="B6A479"/>
                </a:solidFill>
              </a:rPr>
              <a:t>E = { (A, B), (A, C), (A, D), (A, H), </a:t>
            </a:r>
            <a:endParaRPr sz="2400">
              <a:solidFill>
                <a:srgbClr val="B6A479"/>
              </a:solidFill>
            </a:endParaRPr>
          </a:p>
          <a:p>
            <a:pPr marL="914400" lvl="0" indent="0" algn="l" rtl="0">
              <a:spcBef>
                <a:spcPts val="600"/>
              </a:spcBef>
              <a:spcAft>
                <a:spcPts val="0"/>
              </a:spcAft>
              <a:buNone/>
            </a:pPr>
            <a:r>
              <a:rPr lang="en-US" sz="2400">
                <a:solidFill>
                  <a:srgbClr val="B6A479"/>
                </a:solidFill>
              </a:rPr>
              <a:t>(C, B), (B, D), (D, E), (D, F),</a:t>
            </a:r>
            <a:r>
              <a:rPr lang="en-US" sz="1400">
                <a:latin typeface="Arial"/>
                <a:ea typeface="Arial"/>
                <a:cs typeface="Arial"/>
                <a:sym typeface="Arial"/>
              </a:rPr>
              <a:t> </a:t>
            </a:r>
            <a:endParaRPr sz="1400">
              <a:latin typeface="Arial"/>
              <a:ea typeface="Arial"/>
              <a:cs typeface="Arial"/>
              <a:sym typeface="Arial"/>
            </a:endParaRPr>
          </a:p>
          <a:p>
            <a:pPr marL="914400" lvl="0" indent="0" algn="l" rtl="0">
              <a:spcBef>
                <a:spcPts val="600"/>
              </a:spcBef>
              <a:spcAft>
                <a:spcPts val="0"/>
              </a:spcAft>
              <a:buNone/>
            </a:pPr>
            <a:r>
              <a:rPr lang="en-US" sz="2400">
                <a:solidFill>
                  <a:srgbClr val="B6A479"/>
                </a:solidFill>
              </a:rPr>
              <a:t>(F, G), (G, H)}</a:t>
            </a:r>
            <a:endParaRPr sz="2400">
              <a:solidFill>
                <a:srgbClr val="4C3282"/>
              </a:solidFill>
            </a:endParaRPr>
          </a:p>
          <a:p>
            <a:pPr marL="0" lvl="0" indent="0" algn="l" rtl="0">
              <a:lnSpc>
                <a:spcPct val="90000"/>
              </a:lnSpc>
              <a:spcBef>
                <a:spcPts val="0"/>
              </a:spcBef>
              <a:spcAft>
                <a:spcPts val="0"/>
              </a:spcAft>
              <a:buNone/>
            </a:pPr>
            <a:endParaRPr sz="2800"/>
          </a:p>
          <a:p>
            <a:pPr marL="0" lvl="0" indent="0" algn="l" rtl="0">
              <a:lnSpc>
                <a:spcPct val="90000"/>
              </a:lnSpc>
              <a:spcBef>
                <a:spcPts val="0"/>
              </a:spcBef>
              <a:spcAft>
                <a:spcPts val="0"/>
              </a:spcAft>
              <a:buNone/>
            </a:pPr>
            <a:endParaRPr sz="280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The Shortest Path Problem</a:t>
            </a:r>
            <a:endParaRPr/>
          </a:p>
        </p:txBody>
      </p:sp>
      <p:grpSp>
        <p:nvGrpSpPr>
          <p:cNvPr id="784" name="Google Shape;784;p45"/>
          <p:cNvGrpSpPr/>
          <p:nvPr/>
        </p:nvGrpSpPr>
        <p:grpSpPr>
          <a:xfrm>
            <a:off x="838200" y="1385698"/>
            <a:ext cx="4697923" cy="1750843"/>
            <a:chOff x="1200498" y="1542028"/>
            <a:chExt cx="4815900" cy="1544861"/>
          </a:xfrm>
        </p:grpSpPr>
        <p:sp>
          <p:nvSpPr>
            <p:cNvPr id="785" name="Google Shape;785;p45"/>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86" name="Google Shape;786;p45"/>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87" name="Google Shape;787;p45"/>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
        <p:nvSpPr>
          <p:cNvPr id="788" name="Google Shape;788;p45"/>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a:t>This is a little harder, but still totally doable! We just need a way to keep track of how far each node is from the start.</a:t>
            </a:r>
            <a:endParaRPr/>
          </a:p>
          <a:p>
            <a:pPr marL="265176" lvl="1" indent="-137159" algn="l" rtl="0">
              <a:lnSpc>
                <a:spcPct val="90000"/>
              </a:lnSpc>
              <a:spcBef>
                <a:spcPts val="400"/>
              </a:spcBef>
              <a:spcAft>
                <a:spcPts val="0"/>
              </a:spcAft>
              <a:buSzPts val="2000"/>
              <a:buChar char="○"/>
            </a:pPr>
            <a:r>
              <a:rPr lang="en-US" sz="2000"/>
              <a:t>Sounds like a job for?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6"/>
          <p:cNvSpPr txBox="1">
            <a:spLocks noGrp="1"/>
          </p:cNvSpPr>
          <p:nvPr>
            <p:ph type="title"/>
          </p:nvPr>
        </p:nvSpPr>
        <p:spPr>
          <a:xfrm>
            <a:off x="838200" y="301725"/>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Using BFS for the Shortest Path Problem</a:t>
            </a:r>
            <a:endParaRPr/>
          </a:p>
        </p:txBody>
      </p:sp>
      <p:grpSp>
        <p:nvGrpSpPr>
          <p:cNvPr id="795" name="Google Shape;795;p46"/>
          <p:cNvGrpSpPr/>
          <p:nvPr/>
        </p:nvGrpSpPr>
        <p:grpSpPr>
          <a:xfrm>
            <a:off x="838200" y="1385698"/>
            <a:ext cx="4697863" cy="1750843"/>
            <a:chOff x="1200498" y="1542028"/>
            <a:chExt cx="4815838" cy="1544861"/>
          </a:xfrm>
        </p:grpSpPr>
        <p:sp>
          <p:nvSpPr>
            <p:cNvPr id="796" name="Google Shape;796;p46"/>
            <p:cNvSpPr/>
            <p:nvPr/>
          </p:nvSpPr>
          <p:spPr>
            <a:xfrm>
              <a:off x="1200498" y="1542028"/>
              <a:ext cx="4815838" cy="15448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797" name="Google Shape;797;p46"/>
            <p:cNvSpPr/>
            <p:nvPr/>
          </p:nvSpPr>
          <p:spPr>
            <a:xfrm>
              <a:off x="1200498" y="1546719"/>
              <a:ext cx="4815838" cy="482356"/>
            </a:xfrm>
            <a:prstGeom prst="rect">
              <a:avLst/>
            </a:prstGeom>
            <a:solidFill>
              <a:srgbClr val="2E66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798" name="Google Shape;798;p46"/>
            <p:cNvSpPr/>
            <p:nvPr/>
          </p:nvSpPr>
          <p:spPr>
            <a:xfrm>
              <a:off x="1200498" y="2105477"/>
              <a:ext cx="4815838" cy="896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lt1"/>
                  </a:solidFill>
                  <a:latin typeface="Quattrocento Sans"/>
                  <a:ea typeface="Quattrocento Sans"/>
                  <a:cs typeface="Quattrocento Sans"/>
                  <a:sym typeface="Quattrocento Sans"/>
                </a:rPr>
                <a:t>Given source vertex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and a target vertex </a:t>
              </a:r>
              <a:r>
                <a:rPr lang="en-US" sz="2000" b="1">
                  <a:solidFill>
                    <a:schemeClr val="lt1"/>
                  </a:solidFill>
                  <a:latin typeface="Quattrocento Sans"/>
                  <a:ea typeface="Quattrocento Sans"/>
                  <a:cs typeface="Quattrocento Sans"/>
                  <a:sym typeface="Quattrocento Sans"/>
                </a:rPr>
                <a:t>t</a:t>
              </a:r>
              <a:r>
                <a:rPr lang="en-US" sz="2000">
                  <a:solidFill>
                    <a:schemeClr val="lt1"/>
                  </a:solidFill>
                  <a:latin typeface="Quattrocento Sans"/>
                  <a:ea typeface="Quattrocento Sans"/>
                  <a:cs typeface="Quattrocento Sans"/>
                  <a:sym typeface="Quattrocento Sans"/>
                </a:rPr>
                <a:t>, how long is the shortest path from </a:t>
              </a:r>
              <a:r>
                <a:rPr lang="en-US" sz="2000" b="1">
                  <a:solidFill>
                    <a:schemeClr val="lt1"/>
                  </a:solidFill>
                  <a:latin typeface="Quattrocento Sans"/>
                  <a:ea typeface="Quattrocento Sans"/>
                  <a:cs typeface="Quattrocento Sans"/>
                  <a:sym typeface="Quattrocento Sans"/>
                </a:rPr>
                <a:t>s</a:t>
              </a:r>
              <a:r>
                <a:rPr lang="en-US" sz="2000">
                  <a:solidFill>
                    <a:schemeClr val="lt1"/>
                  </a:solidFill>
                  <a:latin typeface="Quattrocento Sans"/>
                  <a:ea typeface="Quattrocento Sans"/>
                  <a:cs typeface="Quattrocento Sans"/>
                  <a:sym typeface="Quattrocento Sans"/>
                </a:rPr>
                <a:t> to</a:t>
              </a:r>
              <a:r>
                <a:rPr lang="en-US" sz="2000" b="1">
                  <a:solidFill>
                    <a:schemeClr val="lt1"/>
                  </a:solidFill>
                  <a:latin typeface="Quattrocento Sans"/>
                  <a:ea typeface="Quattrocento Sans"/>
                  <a:cs typeface="Quattrocento Sans"/>
                  <a:sym typeface="Quattrocento Sans"/>
                </a:rPr>
                <a:t> t</a:t>
              </a:r>
              <a:r>
                <a:rPr lang="en-US" sz="2000">
                  <a:solidFill>
                    <a:schemeClr val="lt1"/>
                  </a:solidFill>
                  <a:latin typeface="Quattrocento Sans"/>
                  <a:ea typeface="Quattrocento Sans"/>
                  <a:cs typeface="Quattrocento Sans"/>
                  <a:sym typeface="Quattrocento Sans"/>
                </a:rPr>
                <a:t>? What edges make up that path?</a:t>
              </a:r>
              <a:endParaRPr/>
            </a:p>
          </p:txBody>
        </p:sp>
      </p:grpSp>
      <p:sp>
        <p:nvSpPr>
          <p:cNvPr id="799" name="Google Shape;799;p46"/>
          <p:cNvSpPr txBox="1">
            <a:spLocks noGrp="1"/>
          </p:cNvSpPr>
          <p:nvPr>
            <p:ph type="body" idx="1"/>
          </p:nvPr>
        </p:nvSpPr>
        <p:spPr>
          <a:xfrm>
            <a:off x="719009" y="3586620"/>
            <a:ext cx="4817054" cy="221326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400" dirty="0"/>
              <a:t>We need to keep track of how far each node is from the start, using BFS</a:t>
            </a:r>
            <a:endParaRPr dirty="0"/>
          </a:p>
        </p:txBody>
      </p:sp>
      <p:sp>
        <p:nvSpPr>
          <p:cNvPr id="800" name="Google Shape;800;p46"/>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01" name="Google Shape;801;p46"/>
          <p:cNvSpPr/>
          <p:nvPr/>
        </p:nvSpPr>
        <p:spPr>
          <a:xfrm>
            <a:off x="4551165" y="4587418"/>
            <a:ext cx="2608172" cy="879568"/>
          </a:xfrm>
          <a:prstGeom prst="wedgeRectCallout">
            <a:avLst>
              <a:gd name="adj1" fmla="val 60384"/>
              <a:gd name="adj2" fmla="val -479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Remember how we got to this point, and what layer this vertex is part of</a:t>
            </a:r>
            <a:endParaRPr/>
          </a:p>
        </p:txBody>
      </p:sp>
      <p:sp>
        <p:nvSpPr>
          <p:cNvPr id="802" name="Google Shape;802;p46"/>
          <p:cNvSpPr/>
          <p:nvPr/>
        </p:nvSpPr>
        <p:spPr>
          <a:xfrm>
            <a:off x="9718910" y="1879801"/>
            <a:ext cx="2359961" cy="762635"/>
          </a:xfrm>
          <a:prstGeom prst="wedgeRectCallout">
            <a:avLst>
              <a:gd name="adj1" fmla="val -59179"/>
              <a:gd name="adj2" fmla="val -2060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The start required no edge to arrive at, and is on level 0</a:t>
            </a:r>
            <a:endParaRPr/>
          </a:p>
        </p:txBody>
      </p:sp>
      <p:grpSp>
        <p:nvGrpSpPr>
          <p:cNvPr id="803" name="Google Shape;803;p46"/>
          <p:cNvGrpSpPr/>
          <p:nvPr/>
        </p:nvGrpSpPr>
        <p:grpSpPr>
          <a:xfrm>
            <a:off x="838197" y="1385646"/>
            <a:ext cx="4697910" cy="1750949"/>
            <a:chOff x="1200498" y="1542028"/>
            <a:chExt cx="4815900" cy="1545000"/>
          </a:xfrm>
        </p:grpSpPr>
        <p:sp>
          <p:nvSpPr>
            <p:cNvPr id="804" name="Google Shape;804;p46"/>
            <p:cNvSpPr/>
            <p:nvPr/>
          </p:nvSpPr>
          <p:spPr>
            <a:xfrm>
              <a:off x="1200498" y="1542028"/>
              <a:ext cx="4815900" cy="154500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805" name="Google Shape;805;p46"/>
            <p:cNvSpPr/>
            <p:nvPr/>
          </p:nvSpPr>
          <p:spPr>
            <a:xfrm>
              <a:off x="1200498" y="1546719"/>
              <a:ext cx="4815900" cy="482400"/>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Quattrocento Sans"/>
                  <a:ea typeface="Quattrocento Sans"/>
                  <a:cs typeface="Quattrocento Sans"/>
                  <a:sym typeface="Quattrocento Sans"/>
                </a:rPr>
                <a:t>(Unweighted) Shortest Path Problem</a:t>
              </a:r>
              <a:endParaRPr/>
            </a:p>
          </p:txBody>
        </p:sp>
        <p:sp>
          <p:nvSpPr>
            <p:cNvPr id="806" name="Google Shape;806;p46"/>
            <p:cNvSpPr/>
            <p:nvPr/>
          </p:nvSpPr>
          <p:spPr>
            <a:xfrm>
              <a:off x="1200498" y="2116595"/>
              <a:ext cx="4815900" cy="896100"/>
            </a:xfrm>
            <a:prstGeom prst="rect">
              <a:avLst/>
            </a:prstGeom>
            <a:solidFill>
              <a:srgbClr val="A48D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Given source vertex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and a target vertex </a:t>
              </a:r>
              <a:r>
                <a:rPr lang="en-US" sz="1900" b="1">
                  <a:solidFill>
                    <a:schemeClr val="lt1"/>
                  </a:solidFill>
                  <a:latin typeface="Quattrocento Sans"/>
                  <a:ea typeface="Quattrocento Sans"/>
                  <a:cs typeface="Quattrocento Sans"/>
                  <a:sym typeface="Quattrocento Sans"/>
                </a:rPr>
                <a:t>t</a:t>
              </a:r>
              <a:r>
                <a:rPr lang="en-US" sz="1900">
                  <a:solidFill>
                    <a:schemeClr val="lt1"/>
                  </a:solidFill>
                  <a:latin typeface="Quattrocento Sans"/>
                  <a:ea typeface="Quattrocento Sans"/>
                  <a:cs typeface="Quattrocento Sans"/>
                  <a:sym typeface="Quattrocento Sans"/>
                </a:rPr>
                <a:t>, how long is the shortest path from </a:t>
              </a:r>
              <a:r>
                <a:rPr lang="en-US" sz="1900" b="1">
                  <a:solidFill>
                    <a:schemeClr val="lt1"/>
                  </a:solidFill>
                  <a:latin typeface="Quattrocento Sans"/>
                  <a:ea typeface="Quattrocento Sans"/>
                  <a:cs typeface="Quattrocento Sans"/>
                  <a:sym typeface="Quattrocento Sans"/>
                </a:rPr>
                <a:t>s</a:t>
              </a:r>
              <a:r>
                <a:rPr lang="en-US" sz="1900">
                  <a:solidFill>
                    <a:schemeClr val="lt1"/>
                  </a:solidFill>
                  <a:latin typeface="Quattrocento Sans"/>
                  <a:ea typeface="Quattrocento Sans"/>
                  <a:cs typeface="Quattrocento Sans"/>
                  <a:sym typeface="Quattrocento Sans"/>
                </a:rPr>
                <a:t> to</a:t>
              </a:r>
              <a:r>
                <a:rPr lang="en-US" sz="1900" b="1">
                  <a:solidFill>
                    <a:schemeClr val="lt1"/>
                  </a:solidFill>
                  <a:latin typeface="Quattrocento Sans"/>
                  <a:ea typeface="Quattrocento Sans"/>
                  <a:cs typeface="Quattrocento Sans"/>
                  <a:sym typeface="Quattrocento Sans"/>
                </a:rPr>
                <a:t> t</a:t>
              </a:r>
              <a:r>
                <a:rPr lang="en-US" sz="1900">
                  <a:solidFill>
                    <a:schemeClr val="lt1"/>
                  </a:solidFill>
                  <a:latin typeface="Quattrocento Sans"/>
                  <a:ea typeface="Quattrocento Sans"/>
                  <a:cs typeface="Quattrocento Sans"/>
                  <a:sym typeface="Quattrocento Sans"/>
                </a:rPr>
                <a:t>? What edges makeup that path?</a:t>
              </a:r>
              <a:endParaRPr sz="13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7"/>
          <p:cNvSpPr txBox="1">
            <a:spLocks noGrp="1"/>
          </p:cNvSpPr>
          <p:nvPr>
            <p:ph type="title"/>
          </p:nvPr>
        </p:nvSpPr>
        <p:spPr>
          <a:xfrm>
            <a:off x="824719" y="216591"/>
            <a:ext cx="10515600" cy="762635"/>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for Shortest Paths: Example</a:t>
            </a:r>
            <a:endParaRPr/>
          </a:p>
        </p:txBody>
      </p:sp>
      <p:sp>
        <p:nvSpPr>
          <p:cNvPr id="813" name="Google Shape;813;p47"/>
          <p:cNvSpPr/>
          <p:nvPr/>
        </p:nvSpPr>
        <p:spPr>
          <a:xfrm>
            <a:off x="1443968" y="311326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14" name="Google Shape;814;p47"/>
          <p:cNvSpPr/>
          <p:nvPr/>
        </p:nvSpPr>
        <p:spPr>
          <a:xfrm>
            <a:off x="1595247" y="45613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15" name="Google Shape;815;p47"/>
          <p:cNvSpPr/>
          <p:nvPr/>
        </p:nvSpPr>
        <p:spPr>
          <a:xfrm>
            <a:off x="4029945" y="26902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16" name="Google Shape;816;p47"/>
          <p:cNvSpPr/>
          <p:nvPr/>
        </p:nvSpPr>
        <p:spPr>
          <a:xfrm>
            <a:off x="2874069" y="335597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17" name="Google Shape;817;p47"/>
          <p:cNvSpPr/>
          <p:nvPr/>
        </p:nvSpPr>
        <p:spPr>
          <a:xfrm>
            <a:off x="3506903" y="472996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18" name="Google Shape;818;p47"/>
          <p:cNvCxnSpPr>
            <a:stCxn id="813" idx="2"/>
            <a:endCxn id="814" idx="0"/>
          </p:cNvCxnSpPr>
          <p:nvPr/>
        </p:nvCxnSpPr>
        <p:spPr>
          <a:xfrm>
            <a:off x="1655568" y="3450467"/>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19" name="Google Shape;819;p47"/>
          <p:cNvCxnSpPr>
            <a:stCxn id="813" idx="3"/>
            <a:endCxn id="816" idx="1"/>
          </p:cNvCxnSpPr>
          <p:nvPr/>
        </p:nvCxnSpPr>
        <p:spPr>
          <a:xfrm>
            <a:off x="1867168" y="3281867"/>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20" name="Google Shape;820;p47"/>
          <p:cNvCxnSpPr>
            <a:stCxn id="815" idx="2"/>
            <a:endCxn id="816" idx="3"/>
          </p:cNvCxnSpPr>
          <p:nvPr/>
        </p:nvCxnSpPr>
        <p:spPr>
          <a:xfrm flipH="1">
            <a:off x="3297145" y="3027473"/>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21" name="Google Shape;821;p47"/>
          <p:cNvCxnSpPr>
            <a:stCxn id="814" idx="3"/>
            <a:endCxn id="817" idx="1"/>
          </p:cNvCxnSpPr>
          <p:nvPr/>
        </p:nvCxnSpPr>
        <p:spPr>
          <a:xfrm>
            <a:off x="2018447" y="4729961"/>
            <a:ext cx="1488600" cy="168600"/>
          </a:xfrm>
          <a:prstGeom prst="straightConnector1">
            <a:avLst/>
          </a:prstGeom>
          <a:noFill/>
          <a:ln w="19050" cap="flat" cmpd="sng">
            <a:solidFill>
              <a:schemeClr val="dk2"/>
            </a:solidFill>
            <a:prstDash val="solid"/>
            <a:round/>
            <a:headEnd type="none" w="sm" len="sm"/>
            <a:tailEnd type="none" w="sm" len="sm"/>
          </a:ln>
        </p:spPr>
      </p:cxnSp>
      <p:sp>
        <p:nvSpPr>
          <p:cNvPr id="822" name="Google Shape;822;p47"/>
          <p:cNvSpPr txBox="1"/>
          <p:nvPr/>
        </p:nvSpPr>
        <p:spPr>
          <a:xfrm>
            <a:off x="445539" y="3027473"/>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823" name="Google Shape;823;p47"/>
          <p:cNvSpPr txBox="1"/>
          <p:nvPr/>
        </p:nvSpPr>
        <p:spPr>
          <a:xfrm>
            <a:off x="445539" y="2836839"/>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VISITED</a:t>
            </a:r>
            <a:endParaRPr/>
          </a:p>
        </p:txBody>
      </p:sp>
      <p:sp>
        <p:nvSpPr>
          <p:cNvPr id="824" name="Google Shape;824;p47"/>
          <p:cNvSpPr/>
          <p:nvPr/>
        </p:nvSpPr>
        <p:spPr>
          <a:xfrm>
            <a:off x="1390716" y="3057647"/>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5" name="Google Shape;825;p47"/>
          <p:cNvSpPr/>
          <p:nvPr/>
        </p:nvSpPr>
        <p:spPr>
          <a:xfrm>
            <a:off x="1545208" y="45062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6" name="Google Shape;826;p47"/>
          <p:cNvSpPr/>
          <p:nvPr/>
        </p:nvSpPr>
        <p:spPr>
          <a:xfrm>
            <a:off x="3449591" y="4674848"/>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7" name="Google Shape;827;p47"/>
          <p:cNvSpPr/>
          <p:nvPr/>
        </p:nvSpPr>
        <p:spPr>
          <a:xfrm>
            <a:off x="2824031" y="3299353"/>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28" name="Google Shape;828;p47"/>
          <p:cNvSpPr/>
          <p:nvPr/>
        </p:nvSpPr>
        <p:spPr>
          <a:xfrm>
            <a:off x="3979907" y="2635160"/>
            <a:ext cx="523276" cy="447426"/>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829" name="Google Shape;829;p47"/>
          <p:cNvCxnSpPr>
            <a:stCxn id="816" idx="2"/>
            <a:endCxn id="817" idx="0"/>
          </p:cNvCxnSpPr>
          <p:nvPr/>
        </p:nvCxnSpPr>
        <p:spPr>
          <a:xfrm>
            <a:off x="3085669" y="3693173"/>
            <a:ext cx="632700" cy="1036800"/>
          </a:xfrm>
          <a:prstGeom prst="straightConnector1">
            <a:avLst/>
          </a:prstGeom>
          <a:noFill/>
          <a:ln w="19050" cap="flat" cmpd="sng">
            <a:solidFill>
              <a:schemeClr val="dk2"/>
            </a:solidFill>
            <a:prstDash val="solid"/>
            <a:round/>
            <a:headEnd type="none" w="sm" len="sm"/>
            <a:tailEnd type="none" w="sm" len="sm"/>
          </a:ln>
        </p:spPr>
      </p:cxnSp>
      <p:sp>
        <p:nvSpPr>
          <p:cNvPr id="830" name="Google Shape;830;p47"/>
          <p:cNvSpPr txBox="1"/>
          <p:nvPr/>
        </p:nvSpPr>
        <p:spPr>
          <a:xfrm>
            <a:off x="741125" y="1219200"/>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graphicFrame>
        <p:nvGraphicFramePr>
          <p:cNvPr id="831" name="Google Shape;831;p47"/>
          <p:cNvGraphicFramePr/>
          <p:nvPr/>
        </p:nvGraphicFramePr>
        <p:xfrm>
          <a:off x="781867" y="1618101"/>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832" name="Google Shape;832;p47"/>
          <p:cNvSpPr/>
          <p:nvPr/>
        </p:nvSpPr>
        <p:spPr>
          <a:xfrm>
            <a:off x="513508" y="1763764"/>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3" name="Google Shape;833;p47"/>
          <p:cNvSpPr/>
          <p:nvPr/>
        </p:nvSpPr>
        <p:spPr>
          <a:xfrm>
            <a:off x="5424872" y="1761609"/>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34" name="Google Shape;834;p47"/>
          <p:cNvSpPr txBox="1"/>
          <p:nvPr/>
        </p:nvSpPr>
        <p:spPr>
          <a:xfrm>
            <a:off x="6471806" y="935182"/>
            <a:ext cx="5471983" cy="5839691"/>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720"/>
              <a:buFont typeface="Noto Sans Symbols"/>
              <a:buNone/>
            </a:pPr>
            <a:r>
              <a:rPr lang="en-US" sz="1200" b="0">
                <a:solidFill>
                  <a:schemeClr val="accent3"/>
                </a:solidFill>
                <a:latin typeface="Consolas"/>
                <a:ea typeface="Consolas"/>
                <a:cs typeface="Consolas"/>
                <a:sym typeface="Consolas"/>
              </a:rPr>
              <a:t>   </a:t>
            </a:r>
            <a:r>
              <a:rPr lang="en-US" sz="12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3"/>
                </a:solidFill>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Edge</a:t>
            </a:r>
            <a:r>
              <a:rPr lang="en-US" sz="1600" b="0">
                <a:solidFill>
                  <a:schemeClr val="dk1"/>
                </a:solidFill>
                <a:highlight>
                  <a:srgbClr val="E6DAFF"/>
                </a:highlight>
                <a:latin typeface="Consolas"/>
                <a:ea typeface="Consolas"/>
                <a:cs typeface="Consolas"/>
                <a:sym typeface="Consolas"/>
              </a:rPr>
              <a:t>&gt; edgeTo = ...</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highlight>
                  <a:schemeClr val="lt1"/>
                </a:highlight>
                <a:latin typeface="Consolas"/>
                <a:ea typeface="Consolas"/>
                <a:cs typeface="Consolas"/>
                <a:sym typeface="Consolas"/>
              </a:rPr>
              <a:t>  </a:t>
            </a:r>
            <a:r>
              <a:rPr lang="en-US" sz="1600" b="0">
                <a:solidFill>
                  <a:schemeClr val="accent3"/>
                </a:solidFill>
                <a:highlight>
                  <a:srgbClr val="E6DAFF"/>
                </a:highlight>
                <a:latin typeface="Consolas"/>
                <a:ea typeface="Consolas"/>
                <a:cs typeface="Consolas"/>
                <a:sym typeface="Consolas"/>
              </a:rPr>
              <a:t>Map</a:t>
            </a:r>
            <a:r>
              <a:rPr lang="en-US" sz="1600" b="0">
                <a:solidFill>
                  <a:schemeClr val="dk1"/>
                </a:solidFill>
                <a:highlight>
                  <a:srgbClr val="E6DAFF"/>
                </a:highlight>
                <a:latin typeface="Consolas"/>
                <a:ea typeface="Consolas"/>
                <a:cs typeface="Consolas"/>
                <a:sym typeface="Consolas"/>
              </a:rPr>
              <a:t>&lt;</a:t>
            </a:r>
            <a:r>
              <a:rPr lang="en-US" sz="1600" b="0">
                <a:solidFill>
                  <a:schemeClr val="accent3"/>
                </a:solidFill>
                <a:highlight>
                  <a:srgbClr val="E6DAFF"/>
                </a:highlight>
                <a:latin typeface="Consolas"/>
                <a:ea typeface="Consolas"/>
                <a:cs typeface="Consolas"/>
                <a:sym typeface="Consolas"/>
              </a:rPr>
              <a:t>Vertex, Double</a:t>
            </a:r>
            <a:r>
              <a:rPr lang="en-US" sz="1600" b="0">
                <a:solidFill>
                  <a:schemeClr val="dk1"/>
                </a:solidFill>
                <a:highlight>
                  <a:srgbClr val="E6DAFF"/>
                </a:highlight>
                <a:latin typeface="Consolas"/>
                <a:ea typeface="Consolas"/>
                <a:cs typeface="Consolas"/>
                <a:sym typeface="Consolas"/>
              </a:rPr>
              <a:t>&gt; distTo = ...</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null</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(start, </a:t>
            </a:r>
            <a:r>
              <a:rPr lang="en-US" sz="1600" b="0">
                <a:solidFill>
                  <a:schemeClr val="accent5"/>
                </a:solidFill>
                <a:highlight>
                  <a:srgbClr val="E6DAFF"/>
                </a:highlight>
                <a:latin typeface="Consolas"/>
                <a:ea typeface="Consolas"/>
                <a:cs typeface="Consolas"/>
                <a:sym typeface="Consolas"/>
              </a:rPr>
              <a:t>0.0</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480"/>
              <a:buFont typeface="Noto Sans Symbols"/>
              <a:buNone/>
            </a:pPr>
            <a:endParaRPr sz="8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isEmpty</a:t>
            </a: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from = perimeter.</a:t>
            </a:r>
            <a:r>
              <a:rPr lang="en-US" sz="1600" b="1">
                <a:solidFill>
                  <a:schemeClr val="dk1"/>
                </a:solidFill>
                <a:latin typeface="Consolas"/>
                <a:ea typeface="Consolas"/>
                <a:cs typeface="Consolas"/>
                <a:sym typeface="Consolas"/>
              </a:rPr>
              <a:t>remove</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accent2"/>
                </a:solidFill>
                <a:latin typeface="Consolas"/>
                <a:ea typeface="Consolas"/>
                <a:cs typeface="Consolas"/>
                <a:sym typeface="Consolas"/>
              </a:rPr>
              <a:t>    for</a:t>
            </a: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Edge</a:t>
            </a:r>
            <a:r>
              <a:rPr lang="en-US" sz="1600" b="0">
                <a:solidFill>
                  <a:schemeClr val="dk1"/>
                </a:solidFill>
                <a:latin typeface="Consolas"/>
                <a:ea typeface="Consolas"/>
                <a:cs typeface="Consolas"/>
                <a:sym typeface="Consolas"/>
              </a:rPr>
              <a:t> edge : graph.</a:t>
            </a:r>
            <a:r>
              <a:rPr lang="en-US" sz="1600" b="1">
                <a:solidFill>
                  <a:schemeClr val="dk1"/>
                </a:solidFill>
                <a:latin typeface="Consolas"/>
                <a:ea typeface="Consolas"/>
                <a:cs typeface="Consolas"/>
                <a:sym typeface="Consolas"/>
              </a:rPr>
              <a:t>edgesFrom</a:t>
            </a:r>
            <a:r>
              <a:rPr lang="en-US" sz="1600" b="0">
                <a:solidFill>
                  <a:schemeClr val="dk1"/>
                </a:solidFill>
                <a:latin typeface="Consolas"/>
                <a:ea typeface="Consolas"/>
                <a:cs typeface="Consolas"/>
                <a:sym typeface="Consolas"/>
              </a:rPr>
              <a:t>(from))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Vertex</a:t>
            </a:r>
            <a:r>
              <a:rPr lang="en-US" sz="1600" b="0">
                <a:solidFill>
                  <a:schemeClr val="dk1"/>
                </a:solidFill>
                <a:latin typeface="Consolas"/>
                <a:ea typeface="Consolas"/>
                <a:cs typeface="Consolas"/>
                <a:sym typeface="Consolas"/>
              </a:rPr>
              <a:t> to = edge.</a:t>
            </a:r>
            <a:r>
              <a:rPr lang="en-US" sz="1600" b="1">
                <a:solidFill>
                  <a:schemeClr val="dk1"/>
                </a:solidFill>
                <a:latin typeface="Consolas"/>
                <a:ea typeface="Consolas"/>
                <a:cs typeface="Consolas"/>
                <a:sym typeface="Consolas"/>
              </a:rPr>
              <a:t>to</a:t>
            </a:r>
            <a:r>
              <a:rPr lang="en-US" sz="1600" b="0">
                <a:solidFill>
                  <a:schemeClr val="dk1"/>
                </a:solidFill>
                <a:latin typeface="Consolas"/>
                <a:ea typeface="Consolas"/>
                <a:cs typeface="Consolas"/>
                <a:sym typeface="Consolas"/>
              </a:rPr>
              <a: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b="0">
                <a:solidFill>
                  <a:schemeClr val="dk1"/>
                </a:solidFill>
                <a:latin typeface="Consolas"/>
                <a:ea typeface="Consolas"/>
                <a:cs typeface="Consolas"/>
                <a:sym typeface="Consolas"/>
              </a:rPr>
              <a:t>(to))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edgeTo.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edge);</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dk1"/>
                </a:solidFill>
                <a:highlight>
                  <a:srgbClr val="E6DAFF"/>
                </a:highlight>
                <a:latin typeface="Consolas"/>
                <a:ea typeface="Consolas"/>
                <a:cs typeface="Consolas"/>
                <a:sym typeface="Consolas"/>
              </a:rPr>
              <a:t>distTo.</a:t>
            </a:r>
            <a:r>
              <a:rPr lang="en-US" sz="1600" b="1">
                <a:solidFill>
                  <a:schemeClr val="dk1"/>
                </a:solidFill>
                <a:highlight>
                  <a:srgbClr val="E6DAFF"/>
                </a:highlight>
                <a:latin typeface="Consolas"/>
                <a:ea typeface="Consolas"/>
                <a:cs typeface="Consolas"/>
                <a:sym typeface="Consolas"/>
              </a:rPr>
              <a:t>put</a:t>
            </a:r>
            <a:r>
              <a:rPr lang="en-US" sz="1600" b="0">
                <a:solidFill>
                  <a:schemeClr val="dk1"/>
                </a:solidFill>
                <a:highlight>
                  <a:srgbClr val="E6DAFF"/>
                </a:highlight>
                <a:latin typeface="Consolas"/>
                <a:ea typeface="Consolas"/>
                <a:cs typeface="Consolas"/>
                <a:sym typeface="Consolas"/>
              </a:rPr>
              <a:t>(to, distTo.</a:t>
            </a:r>
            <a:r>
              <a:rPr lang="en-US" sz="1600" b="1">
                <a:solidFill>
                  <a:schemeClr val="dk1"/>
                </a:solidFill>
                <a:highlight>
                  <a:srgbClr val="E6DAFF"/>
                </a:highlight>
                <a:latin typeface="Consolas"/>
                <a:ea typeface="Consolas"/>
                <a:cs typeface="Consolas"/>
                <a:sym typeface="Consolas"/>
              </a:rPr>
              <a:t>get</a:t>
            </a:r>
            <a:r>
              <a:rPr lang="en-US" sz="1600" b="0">
                <a:solidFill>
                  <a:schemeClr val="dk1"/>
                </a:solidFill>
                <a:highlight>
                  <a:srgbClr val="E6DAFF"/>
                </a:highlight>
                <a:latin typeface="Consolas"/>
                <a:ea typeface="Consolas"/>
                <a:cs typeface="Consolas"/>
                <a:sym typeface="Consolas"/>
              </a:rPr>
              <a:t>(from) + </a:t>
            </a:r>
            <a:r>
              <a:rPr lang="en-US" sz="1600" b="0">
                <a:solidFill>
                  <a:schemeClr val="accent5"/>
                </a:solidFill>
                <a:highlight>
                  <a:srgbClr val="E6DAFF"/>
                </a:highlight>
                <a:latin typeface="Consolas"/>
                <a:ea typeface="Consolas"/>
                <a:cs typeface="Consolas"/>
                <a:sym typeface="Consolas"/>
              </a:rPr>
              <a:t>1</a:t>
            </a:r>
            <a:r>
              <a:rPr lang="en-US" sz="1600" b="0">
                <a:solidFill>
                  <a:schemeClr val="dk1"/>
                </a:solidFill>
                <a:highlight>
                  <a:srgbClr val="E6DAFF"/>
                </a:highlight>
                <a:latin typeface="Consolas"/>
                <a:ea typeface="Consolas"/>
                <a:cs typeface="Consolas"/>
                <a:sym typeface="Consolas"/>
              </a:rPr>
              <a:t>);</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highlight>
                  <a:srgbClr val="E6DAFF"/>
                </a:highlight>
                <a:latin typeface="Consolas"/>
                <a:ea typeface="Consolas"/>
                <a:cs typeface="Consolas"/>
                <a:sym typeface="Consolas"/>
              </a:rPr>
              <a:t>return</a:t>
            </a:r>
            <a:r>
              <a:rPr lang="en-US" sz="1600" b="0">
                <a:solidFill>
                  <a:schemeClr val="dk1"/>
                </a:solidFill>
                <a:highlight>
                  <a:srgbClr val="E6DAFF"/>
                </a:highlight>
                <a:latin typeface="Consolas"/>
                <a:ea typeface="Consolas"/>
                <a:cs typeface="Consolas"/>
                <a:sym typeface="Consolas"/>
              </a:rPr>
              <a:t> edgeTo;</a:t>
            </a:r>
            <a:endParaRPr>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a:t>
            </a:r>
            <a:endParaRPr/>
          </a:p>
        </p:txBody>
      </p:sp>
      <p:sp>
        <p:nvSpPr>
          <p:cNvPr id="835" name="Google Shape;835;p47"/>
          <p:cNvSpPr txBox="1"/>
          <p:nvPr/>
        </p:nvSpPr>
        <p:spPr>
          <a:xfrm>
            <a:off x="632442" y="4086068"/>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36" name="Google Shape;836;p47"/>
          <p:cNvSpPr txBox="1"/>
          <p:nvPr/>
        </p:nvSpPr>
        <p:spPr>
          <a:xfrm>
            <a:off x="1607471" y="2530259"/>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sp>
        <p:nvSpPr>
          <p:cNvPr id="837" name="Google Shape;837;p47"/>
          <p:cNvSpPr txBox="1">
            <a:spLocks noGrp="1"/>
          </p:cNvSpPr>
          <p:nvPr>
            <p:ph type="body" idx="1"/>
          </p:nvPr>
        </p:nvSpPr>
        <p:spPr>
          <a:xfrm>
            <a:off x="25703" y="5217937"/>
            <a:ext cx="6223500" cy="1468800"/>
          </a:xfrm>
          <a:prstGeom prst="rect">
            <a:avLst/>
          </a:prstGeom>
          <a:noFill/>
          <a:ln>
            <a:noFill/>
          </a:ln>
        </p:spPr>
        <p:txBody>
          <a:bodyPr spcFirstLastPara="1" wrap="square" lIns="45700" tIns="45700" rIns="45700" bIns="45700" anchor="t" anchorCtr="0">
            <a:normAutofit fontScale="85000" lnSpcReduction="20000"/>
          </a:bodyPr>
          <a:lstStyle/>
          <a:p>
            <a:pPr marL="0" lvl="0" indent="0" algn="l" rtl="0">
              <a:lnSpc>
                <a:spcPct val="90000"/>
              </a:lnSpc>
              <a:spcBef>
                <a:spcPts val="0"/>
              </a:spcBef>
              <a:spcAft>
                <a:spcPts val="0"/>
              </a:spcAft>
              <a:buNone/>
            </a:pPr>
            <a:r>
              <a:rPr lang="en-US" sz="2000"/>
              <a:t>The </a:t>
            </a:r>
            <a:r>
              <a:rPr lang="en-US" sz="2000">
                <a:latin typeface="Consolas"/>
                <a:ea typeface="Consolas"/>
                <a:cs typeface="Consolas"/>
                <a:sym typeface="Consolas"/>
              </a:rPr>
              <a:t>edgeTo</a:t>
            </a:r>
            <a:r>
              <a:rPr lang="en-US" sz="2000"/>
              <a:t> map stores </a:t>
            </a:r>
            <a:r>
              <a:rPr lang="en-US" sz="2000" b="1">
                <a:solidFill>
                  <a:srgbClr val="4C3283"/>
                </a:solidFill>
              </a:rPr>
              <a:t>backpointers</a:t>
            </a:r>
            <a:r>
              <a:rPr lang="en-US" sz="2000"/>
              <a:t>: each vertex remembers what vertex was used to arrive at it!</a:t>
            </a:r>
            <a:endParaRPr/>
          </a:p>
          <a:p>
            <a:pPr marL="0" lvl="0" indent="0" algn="l" rtl="0">
              <a:lnSpc>
                <a:spcPct val="90000"/>
              </a:lnSpc>
              <a:spcBef>
                <a:spcPts val="1400"/>
              </a:spcBef>
              <a:spcAft>
                <a:spcPts val="0"/>
              </a:spcAft>
              <a:buNone/>
            </a:pPr>
            <a:r>
              <a:rPr lang="en-US" sz="2000"/>
              <a:t>Note: this code stores </a:t>
            </a:r>
            <a:r>
              <a:rPr lang="en-US" sz="2000">
                <a:latin typeface="Consolas"/>
                <a:ea typeface="Consolas"/>
                <a:cs typeface="Consolas"/>
                <a:sym typeface="Consolas"/>
              </a:rPr>
              <a:t>visited</a:t>
            </a:r>
            <a:r>
              <a:rPr lang="en-US" sz="2000"/>
              <a:t>, </a:t>
            </a:r>
            <a:r>
              <a:rPr lang="en-US" sz="2000">
                <a:latin typeface="Consolas"/>
                <a:ea typeface="Consolas"/>
                <a:cs typeface="Consolas"/>
                <a:sym typeface="Consolas"/>
              </a:rPr>
              <a:t>edgeTo</a:t>
            </a:r>
            <a:r>
              <a:rPr lang="en-US" sz="2000"/>
              <a:t>, and </a:t>
            </a:r>
            <a:r>
              <a:rPr lang="en-US" sz="2000">
                <a:latin typeface="Consolas"/>
                <a:ea typeface="Consolas"/>
                <a:cs typeface="Consolas"/>
                <a:sym typeface="Consolas"/>
              </a:rPr>
              <a:t>distTo</a:t>
            </a:r>
            <a:r>
              <a:rPr lang="en-US" sz="2000"/>
              <a:t> as </a:t>
            </a:r>
            <a:r>
              <a:rPr lang="en-US" sz="2000" b="1"/>
              <a:t>external maps </a:t>
            </a:r>
            <a:r>
              <a:rPr lang="en-US" sz="2000"/>
              <a:t>(only drawn on graph for convenience). Another implementation option: store them as fields of the nodes themselves</a:t>
            </a:r>
            <a:endParaRPr/>
          </a:p>
        </p:txBody>
      </p:sp>
      <p:cxnSp>
        <p:nvCxnSpPr>
          <p:cNvPr id="838" name="Google Shape;838;p47"/>
          <p:cNvCxnSpPr/>
          <p:nvPr/>
        </p:nvCxnSpPr>
        <p:spPr>
          <a:xfrm rot="10800000">
            <a:off x="1621237" y="3845835"/>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39" name="Google Shape;839;p47"/>
          <p:cNvCxnSpPr/>
          <p:nvPr/>
        </p:nvCxnSpPr>
        <p:spPr>
          <a:xfrm rot="10800000">
            <a:off x="2148960" y="3429000"/>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40" name="Google Shape;840;p47"/>
          <p:cNvCxnSpPr/>
          <p:nvPr/>
        </p:nvCxnSpPr>
        <p:spPr>
          <a:xfrm rot="10800000">
            <a:off x="2757549" y="4718176"/>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41" name="Google Shape;841;p47"/>
          <p:cNvCxnSpPr/>
          <p:nvPr/>
        </p:nvCxnSpPr>
        <p:spPr>
          <a:xfrm flipH="1">
            <a:off x="3677099" y="3039258"/>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42" name="Google Shape;842;p47"/>
          <p:cNvSpPr txBox="1"/>
          <p:nvPr/>
        </p:nvSpPr>
        <p:spPr>
          <a:xfrm>
            <a:off x="1878221" y="282823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43" name="Google Shape;843;p47"/>
          <p:cNvSpPr txBox="1"/>
          <p:nvPr/>
        </p:nvSpPr>
        <p:spPr>
          <a:xfrm>
            <a:off x="2051921" y="4256994"/>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4" name="Google Shape;844;p47"/>
          <p:cNvSpPr txBox="1"/>
          <p:nvPr/>
        </p:nvSpPr>
        <p:spPr>
          <a:xfrm>
            <a:off x="3321239" y="302150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45" name="Google Shape;845;p47"/>
          <p:cNvSpPr txBox="1"/>
          <p:nvPr/>
        </p:nvSpPr>
        <p:spPr>
          <a:xfrm>
            <a:off x="3960525" y="444166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6" name="Google Shape;846;p47"/>
          <p:cNvSpPr txBox="1"/>
          <p:nvPr/>
        </p:nvSpPr>
        <p:spPr>
          <a:xfrm>
            <a:off x="4492728" y="243396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47" name="Google Shape;847;p47"/>
          <p:cNvSpPr txBox="1"/>
          <p:nvPr/>
        </p:nvSpPr>
        <p:spPr>
          <a:xfrm>
            <a:off x="2213903" y="171912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A</a:t>
            </a:r>
            <a:endParaRPr/>
          </a:p>
        </p:txBody>
      </p:sp>
      <p:sp>
        <p:nvSpPr>
          <p:cNvPr id="848" name="Google Shape;848;p47"/>
          <p:cNvSpPr txBox="1"/>
          <p:nvPr/>
        </p:nvSpPr>
        <p:spPr>
          <a:xfrm>
            <a:off x="2602296" y="172183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B</a:t>
            </a:r>
            <a:endParaRPr/>
          </a:p>
        </p:txBody>
      </p:sp>
      <p:sp>
        <p:nvSpPr>
          <p:cNvPr id="849" name="Google Shape;849;p47"/>
          <p:cNvSpPr txBox="1"/>
          <p:nvPr/>
        </p:nvSpPr>
        <p:spPr>
          <a:xfrm>
            <a:off x="2981844" y="172260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C</a:t>
            </a:r>
            <a:endParaRPr/>
          </a:p>
        </p:txBody>
      </p:sp>
      <p:sp>
        <p:nvSpPr>
          <p:cNvPr id="850" name="Google Shape;850;p47"/>
          <p:cNvSpPr txBox="1"/>
          <p:nvPr/>
        </p:nvSpPr>
        <p:spPr>
          <a:xfrm>
            <a:off x="3366291" y="171915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D</a:t>
            </a:r>
            <a:endParaRPr/>
          </a:p>
        </p:txBody>
      </p:sp>
      <p:sp>
        <p:nvSpPr>
          <p:cNvPr id="851" name="Google Shape;851;p47"/>
          <p:cNvSpPr txBox="1"/>
          <p:nvPr/>
        </p:nvSpPr>
        <p:spPr>
          <a:xfrm>
            <a:off x="3754684" y="172186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500"/>
                                        <p:tgtEl>
                                          <p:spTgt spid="8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2"/>
                                        </p:tgtEl>
                                        <p:attrNameLst>
                                          <p:attrName>style.visibility</p:attrName>
                                        </p:attrNameLst>
                                      </p:cBhvr>
                                      <p:to>
                                        <p:strVal val="visible"/>
                                      </p:to>
                                    </p:set>
                                    <p:animEffect transition="in" filter="fade">
                                      <p:cBhvr>
                                        <p:cTn id="11" dur="500"/>
                                        <p:tgtEl>
                                          <p:spTgt spid="842"/>
                                        </p:tgtEl>
                                      </p:cBhvr>
                                    </p:animEffect>
                                  </p:childTnLst>
                                </p:cTn>
                              </p:par>
                              <p:par>
                                <p:cTn id="12" presetID="10" presetClass="entr" presetSubtype="0" fill="hold" nodeType="withEffect">
                                  <p:stCondLst>
                                    <p:cond delay="0"/>
                                  </p:stCondLst>
                                  <p:childTnLst>
                                    <p:set>
                                      <p:cBhvr>
                                        <p:cTn id="13" dur="1" fill="hold">
                                          <p:stCondLst>
                                            <p:cond delay="0"/>
                                          </p:stCondLst>
                                        </p:cTn>
                                        <p:tgtEl>
                                          <p:spTgt spid="824"/>
                                        </p:tgtEl>
                                        <p:attrNameLst>
                                          <p:attrName>style.visibility</p:attrName>
                                        </p:attrNameLst>
                                      </p:cBhvr>
                                      <p:to>
                                        <p:strVal val="visible"/>
                                      </p:to>
                                    </p:set>
                                    <p:animEffect transition="in" filter="fade">
                                      <p:cBhvr>
                                        <p:cTn id="14" dur="500"/>
                                        <p:tgtEl>
                                          <p:spTgt spid="824"/>
                                        </p:tgtEl>
                                      </p:cBhvr>
                                    </p:animEffect>
                                  </p:childTnLst>
                                </p:cTn>
                              </p:par>
                              <p:par>
                                <p:cTn id="15" presetID="10" presetClass="entr" presetSubtype="0" fill="hold" nodeType="with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500"/>
                                        <p:tgtEl>
                                          <p:spTgt spid="823"/>
                                        </p:tgtEl>
                                      </p:cBhvr>
                                    </p:animEffect>
                                  </p:childTnLst>
                                </p:cTn>
                              </p:par>
                              <p:par>
                                <p:cTn id="18" presetID="10" presetClass="entr" presetSubtype="0" fill="hold" nodeType="withEffect">
                                  <p:stCondLst>
                                    <p:cond delay="0"/>
                                  </p:stCondLst>
                                  <p:childTnLst>
                                    <p:set>
                                      <p:cBhvr>
                                        <p:cTn id="19" dur="1" fill="hold">
                                          <p:stCondLst>
                                            <p:cond delay="0"/>
                                          </p:stCondLst>
                                        </p:cTn>
                                        <p:tgtEl>
                                          <p:spTgt spid="836"/>
                                        </p:tgtEl>
                                        <p:attrNameLst>
                                          <p:attrName>style.visibility</p:attrName>
                                        </p:attrNameLst>
                                      </p:cBhvr>
                                      <p:to>
                                        <p:strVal val="visible"/>
                                      </p:to>
                                    </p:set>
                                    <p:animEffect transition="in" filter="fade">
                                      <p:cBhvr>
                                        <p:cTn id="20" dur="500"/>
                                        <p:tgtEl>
                                          <p:spTgt spid="83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847"/>
                                        </p:tgtEl>
                                        <p:attrNameLst>
                                          <p:attrName>ppt_x</p:attrName>
                                        </p:attrNameLst>
                                      </p:cBhvr>
                                      <p:tavLst>
                                        <p:tav tm="0">
                                          <p:val>
                                            <p:strVal val="#ppt_x"/>
                                          </p:val>
                                        </p:tav>
                                        <p:tav tm="100000">
                                          <p:val>
                                            <p:strVal val="#ppt_x-1"/>
                                          </p:val>
                                        </p:tav>
                                      </p:tavLst>
                                    </p:anim>
                                    <p:set>
                                      <p:cBhvr>
                                        <p:cTn id="25" dur="1" fill="hold">
                                          <p:stCondLst>
                                            <p:cond delay="500"/>
                                          </p:stCondLst>
                                        </p:cTn>
                                        <p:tgtEl>
                                          <p:spTgt spid="84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35"/>
                                        </p:tgtEl>
                                        <p:attrNameLst>
                                          <p:attrName>style.visibility</p:attrName>
                                        </p:attrNameLst>
                                      </p:cBhvr>
                                      <p:to>
                                        <p:strVal val="visible"/>
                                      </p:to>
                                    </p:set>
                                    <p:animEffect transition="in" filter="fade">
                                      <p:cBhvr>
                                        <p:cTn id="28" dur="500"/>
                                        <p:tgtEl>
                                          <p:spTgt spid="8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48"/>
                                        </p:tgtEl>
                                        <p:attrNameLst>
                                          <p:attrName>style.visibility</p:attrName>
                                        </p:attrNameLst>
                                      </p:cBhvr>
                                      <p:to>
                                        <p:strVal val="visible"/>
                                      </p:to>
                                    </p:set>
                                    <p:animEffect transition="in" filter="fade">
                                      <p:cBhvr>
                                        <p:cTn id="32" dur="500"/>
                                        <p:tgtEl>
                                          <p:spTgt spid="84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25"/>
                                        </p:tgtEl>
                                        <p:attrNameLst>
                                          <p:attrName>style.visibility</p:attrName>
                                        </p:attrNameLst>
                                      </p:cBhvr>
                                      <p:to>
                                        <p:strVal val="visible"/>
                                      </p:to>
                                    </p:set>
                                    <p:animEffect transition="in" filter="fade">
                                      <p:cBhvr>
                                        <p:cTn id="36" dur="500"/>
                                        <p:tgtEl>
                                          <p:spTgt spid="825"/>
                                        </p:tgtEl>
                                      </p:cBhvr>
                                    </p:animEffect>
                                  </p:childTnLst>
                                </p:cTn>
                              </p:par>
                              <p:par>
                                <p:cTn id="37" presetID="10" presetClass="entr" presetSubtype="0" fill="hold" nodeType="withEffect">
                                  <p:stCondLst>
                                    <p:cond delay="0"/>
                                  </p:stCondLst>
                                  <p:childTnLst>
                                    <p:set>
                                      <p:cBhvr>
                                        <p:cTn id="38" dur="1" fill="hold">
                                          <p:stCondLst>
                                            <p:cond delay="0"/>
                                          </p:stCondLst>
                                        </p:cTn>
                                        <p:tgtEl>
                                          <p:spTgt spid="843"/>
                                        </p:tgtEl>
                                        <p:attrNameLst>
                                          <p:attrName>style.visibility</p:attrName>
                                        </p:attrNameLst>
                                      </p:cBhvr>
                                      <p:to>
                                        <p:strVal val="visible"/>
                                      </p:to>
                                    </p:set>
                                    <p:animEffect transition="in" filter="fade">
                                      <p:cBhvr>
                                        <p:cTn id="39" dur="500"/>
                                        <p:tgtEl>
                                          <p:spTgt spid="843"/>
                                        </p:tgtEl>
                                      </p:cBhvr>
                                    </p:animEffect>
                                  </p:childTnLst>
                                </p:cTn>
                              </p:par>
                              <p:par>
                                <p:cTn id="40" presetID="10" presetClass="entr" presetSubtype="0" fill="hold" nodeType="withEffect">
                                  <p:stCondLst>
                                    <p:cond delay="0"/>
                                  </p:stCondLst>
                                  <p:childTnLst>
                                    <p:set>
                                      <p:cBhvr>
                                        <p:cTn id="41" dur="1" fill="hold">
                                          <p:stCondLst>
                                            <p:cond delay="0"/>
                                          </p:stCondLst>
                                        </p:cTn>
                                        <p:tgtEl>
                                          <p:spTgt spid="838"/>
                                        </p:tgtEl>
                                        <p:attrNameLst>
                                          <p:attrName>style.visibility</p:attrName>
                                        </p:attrNameLst>
                                      </p:cBhvr>
                                      <p:to>
                                        <p:strVal val="visible"/>
                                      </p:to>
                                    </p:set>
                                    <p:animEffect transition="in" filter="fade">
                                      <p:cBhvr>
                                        <p:cTn id="42" dur="500"/>
                                        <p:tgtEl>
                                          <p:spTgt spid="838"/>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849"/>
                                        </p:tgtEl>
                                        <p:attrNameLst>
                                          <p:attrName>style.visibility</p:attrName>
                                        </p:attrNameLst>
                                      </p:cBhvr>
                                      <p:to>
                                        <p:strVal val="visible"/>
                                      </p:to>
                                    </p:set>
                                    <p:animEffect transition="in" filter="fade">
                                      <p:cBhvr>
                                        <p:cTn id="46" dur="500"/>
                                        <p:tgtEl>
                                          <p:spTgt spid="849"/>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827"/>
                                        </p:tgtEl>
                                        <p:attrNameLst>
                                          <p:attrName>style.visibility</p:attrName>
                                        </p:attrNameLst>
                                      </p:cBhvr>
                                      <p:to>
                                        <p:strVal val="visible"/>
                                      </p:to>
                                    </p:set>
                                    <p:animEffect transition="in" filter="fade">
                                      <p:cBhvr>
                                        <p:cTn id="50" dur="500"/>
                                        <p:tgtEl>
                                          <p:spTgt spid="827"/>
                                        </p:tgtEl>
                                      </p:cBhvr>
                                    </p:animEffect>
                                  </p:childTnLst>
                                </p:cTn>
                              </p:par>
                              <p:par>
                                <p:cTn id="51" presetID="10" presetClass="entr" presetSubtype="0" fill="hold" nodeType="withEffect">
                                  <p:stCondLst>
                                    <p:cond delay="0"/>
                                  </p:stCondLst>
                                  <p:childTnLst>
                                    <p:set>
                                      <p:cBhvr>
                                        <p:cTn id="52" dur="1" fill="hold">
                                          <p:stCondLst>
                                            <p:cond delay="0"/>
                                          </p:stCondLst>
                                        </p:cTn>
                                        <p:tgtEl>
                                          <p:spTgt spid="844"/>
                                        </p:tgtEl>
                                        <p:attrNameLst>
                                          <p:attrName>style.visibility</p:attrName>
                                        </p:attrNameLst>
                                      </p:cBhvr>
                                      <p:to>
                                        <p:strVal val="visible"/>
                                      </p:to>
                                    </p:set>
                                    <p:animEffect transition="in" filter="fade">
                                      <p:cBhvr>
                                        <p:cTn id="53" dur="500"/>
                                        <p:tgtEl>
                                          <p:spTgt spid="844"/>
                                        </p:tgtEl>
                                      </p:cBhvr>
                                    </p:animEffect>
                                  </p:childTnLst>
                                </p:cTn>
                              </p:par>
                              <p:par>
                                <p:cTn id="54" presetID="10" presetClass="entr" presetSubtype="0" fill="hold" nodeType="withEffect">
                                  <p:stCondLst>
                                    <p:cond delay="0"/>
                                  </p:stCondLst>
                                  <p:childTnLst>
                                    <p:set>
                                      <p:cBhvr>
                                        <p:cTn id="55" dur="1" fill="hold">
                                          <p:stCondLst>
                                            <p:cond delay="0"/>
                                          </p:stCondLst>
                                        </p:cTn>
                                        <p:tgtEl>
                                          <p:spTgt spid="839"/>
                                        </p:tgtEl>
                                        <p:attrNameLst>
                                          <p:attrName>style.visibility</p:attrName>
                                        </p:attrNameLst>
                                      </p:cBhvr>
                                      <p:to>
                                        <p:strVal val="visible"/>
                                      </p:to>
                                    </p:set>
                                    <p:animEffect transition="in" filter="fade">
                                      <p:cBhvr>
                                        <p:cTn id="56" dur="500"/>
                                        <p:tgtEl>
                                          <p:spTgt spid="83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8" fill="hold" nodeType="clickEffect">
                                  <p:stCondLst>
                                    <p:cond delay="0"/>
                                  </p:stCondLst>
                                  <p:childTnLst>
                                    <p:anim calcmode="lin" valueType="num">
                                      <p:cBhvr additive="base">
                                        <p:cTn id="60" dur="500"/>
                                        <p:tgtEl>
                                          <p:spTgt spid="848"/>
                                        </p:tgtEl>
                                        <p:attrNameLst>
                                          <p:attrName>ppt_x</p:attrName>
                                        </p:attrNameLst>
                                      </p:cBhvr>
                                      <p:tavLst>
                                        <p:tav tm="0">
                                          <p:val>
                                            <p:strVal val="#ppt_x"/>
                                          </p:val>
                                        </p:tav>
                                        <p:tav tm="100000">
                                          <p:val>
                                            <p:strVal val="#ppt_x-1"/>
                                          </p:val>
                                        </p:tav>
                                      </p:tavLst>
                                    </p:anim>
                                    <p:set>
                                      <p:cBhvr>
                                        <p:cTn id="61" dur="1" fill="hold">
                                          <p:stCondLst>
                                            <p:cond delay="500"/>
                                          </p:stCondLst>
                                        </p:cTn>
                                        <p:tgtEl>
                                          <p:spTgt spid="84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850"/>
                                        </p:tgtEl>
                                        <p:attrNameLst>
                                          <p:attrName>style.visibility</p:attrName>
                                        </p:attrNameLst>
                                      </p:cBhvr>
                                      <p:to>
                                        <p:strVal val="visible"/>
                                      </p:to>
                                    </p:set>
                                    <p:animEffect transition="in" filter="fade">
                                      <p:cBhvr>
                                        <p:cTn id="65" dur="500"/>
                                        <p:tgtEl>
                                          <p:spTgt spid="850"/>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826"/>
                                        </p:tgtEl>
                                        <p:attrNameLst>
                                          <p:attrName>style.visibility</p:attrName>
                                        </p:attrNameLst>
                                      </p:cBhvr>
                                      <p:to>
                                        <p:strVal val="visible"/>
                                      </p:to>
                                    </p:set>
                                    <p:animEffect transition="in" filter="fade">
                                      <p:cBhvr>
                                        <p:cTn id="69" dur="500"/>
                                        <p:tgtEl>
                                          <p:spTgt spid="826"/>
                                        </p:tgtEl>
                                      </p:cBhvr>
                                    </p:animEffect>
                                  </p:childTnLst>
                                </p:cTn>
                              </p:par>
                              <p:par>
                                <p:cTn id="70" presetID="10" presetClass="entr" presetSubtype="0" fill="hold" nodeType="with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500"/>
                                        <p:tgtEl>
                                          <p:spTgt spid="845"/>
                                        </p:tgtEl>
                                      </p:cBhvr>
                                    </p:animEffect>
                                  </p:childTnLst>
                                </p:cTn>
                              </p:par>
                              <p:par>
                                <p:cTn id="73" presetID="10" presetClass="entr" presetSubtype="0" fill="hold" nodeType="withEffect">
                                  <p:stCondLst>
                                    <p:cond delay="0"/>
                                  </p:stCondLst>
                                  <p:childTnLst>
                                    <p:set>
                                      <p:cBhvr>
                                        <p:cTn id="74" dur="1" fill="hold">
                                          <p:stCondLst>
                                            <p:cond delay="0"/>
                                          </p:stCondLst>
                                        </p:cTn>
                                        <p:tgtEl>
                                          <p:spTgt spid="840"/>
                                        </p:tgtEl>
                                        <p:attrNameLst>
                                          <p:attrName>style.visibility</p:attrName>
                                        </p:attrNameLst>
                                      </p:cBhvr>
                                      <p:to>
                                        <p:strVal val="visible"/>
                                      </p:to>
                                    </p:set>
                                    <p:animEffect transition="in" filter="fade">
                                      <p:cBhvr>
                                        <p:cTn id="75" dur="500"/>
                                        <p:tgtEl>
                                          <p:spTgt spid="84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8" fill="hold" nodeType="clickEffect">
                                  <p:stCondLst>
                                    <p:cond delay="0"/>
                                  </p:stCondLst>
                                  <p:childTnLst>
                                    <p:anim calcmode="lin" valueType="num">
                                      <p:cBhvr additive="base">
                                        <p:cTn id="79" dur="500"/>
                                        <p:tgtEl>
                                          <p:spTgt spid="849"/>
                                        </p:tgtEl>
                                        <p:attrNameLst>
                                          <p:attrName>ppt_x</p:attrName>
                                        </p:attrNameLst>
                                      </p:cBhvr>
                                      <p:tavLst>
                                        <p:tav tm="0">
                                          <p:val>
                                            <p:strVal val="#ppt_x"/>
                                          </p:val>
                                        </p:tav>
                                        <p:tav tm="100000">
                                          <p:val>
                                            <p:strVal val="#ppt_x-1"/>
                                          </p:val>
                                        </p:tav>
                                      </p:tavLst>
                                    </p:anim>
                                    <p:set>
                                      <p:cBhvr>
                                        <p:cTn id="80" dur="1" fill="hold">
                                          <p:stCondLst>
                                            <p:cond delay="500"/>
                                          </p:stCondLst>
                                        </p:cTn>
                                        <p:tgtEl>
                                          <p:spTgt spid="849"/>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851"/>
                                        </p:tgtEl>
                                        <p:attrNameLst>
                                          <p:attrName>style.visibility</p:attrName>
                                        </p:attrNameLst>
                                      </p:cBhvr>
                                      <p:to>
                                        <p:strVal val="visible"/>
                                      </p:to>
                                    </p:set>
                                    <p:animEffect transition="in" filter="fade">
                                      <p:cBhvr>
                                        <p:cTn id="84" dur="500"/>
                                        <p:tgtEl>
                                          <p:spTgt spid="851"/>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828"/>
                                        </p:tgtEl>
                                        <p:attrNameLst>
                                          <p:attrName>style.visibility</p:attrName>
                                        </p:attrNameLst>
                                      </p:cBhvr>
                                      <p:to>
                                        <p:strVal val="visible"/>
                                      </p:to>
                                    </p:set>
                                    <p:animEffect transition="in" filter="fade">
                                      <p:cBhvr>
                                        <p:cTn id="88" dur="500"/>
                                        <p:tgtEl>
                                          <p:spTgt spid="828"/>
                                        </p:tgtEl>
                                      </p:cBhvr>
                                    </p:animEffect>
                                  </p:childTnLst>
                                </p:cTn>
                              </p:par>
                              <p:par>
                                <p:cTn id="89" presetID="10" presetClass="entr" presetSubtype="0" fill="hold" nodeType="withEffect">
                                  <p:stCondLst>
                                    <p:cond delay="0"/>
                                  </p:stCondLst>
                                  <p:childTnLst>
                                    <p:set>
                                      <p:cBhvr>
                                        <p:cTn id="90" dur="1" fill="hold">
                                          <p:stCondLst>
                                            <p:cond delay="0"/>
                                          </p:stCondLst>
                                        </p:cTn>
                                        <p:tgtEl>
                                          <p:spTgt spid="846"/>
                                        </p:tgtEl>
                                        <p:attrNameLst>
                                          <p:attrName>style.visibility</p:attrName>
                                        </p:attrNameLst>
                                      </p:cBhvr>
                                      <p:to>
                                        <p:strVal val="visible"/>
                                      </p:to>
                                    </p:set>
                                    <p:animEffect transition="in" filter="fade">
                                      <p:cBhvr>
                                        <p:cTn id="91" dur="500"/>
                                        <p:tgtEl>
                                          <p:spTgt spid="846"/>
                                        </p:tgtEl>
                                      </p:cBhvr>
                                    </p:animEffect>
                                  </p:childTnLst>
                                </p:cTn>
                              </p:par>
                              <p:par>
                                <p:cTn id="92" presetID="10" presetClass="entr" presetSubtype="0" fill="hold" nodeType="withEffect">
                                  <p:stCondLst>
                                    <p:cond delay="0"/>
                                  </p:stCondLst>
                                  <p:childTnLst>
                                    <p:set>
                                      <p:cBhvr>
                                        <p:cTn id="93" dur="1" fill="hold">
                                          <p:stCondLst>
                                            <p:cond delay="0"/>
                                          </p:stCondLst>
                                        </p:cTn>
                                        <p:tgtEl>
                                          <p:spTgt spid="841"/>
                                        </p:tgtEl>
                                        <p:attrNameLst>
                                          <p:attrName>style.visibility</p:attrName>
                                        </p:attrNameLst>
                                      </p:cBhvr>
                                      <p:to>
                                        <p:strVal val="visible"/>
                                      </p:to>
                                    </p:set>
                                    <p:animEffect transition="in" filter="fade">
                                      <p:cBhvr>
                                        <p:cTn id="94" dur="500"/>
                                        <p:tgtEl>
                                          <p:spTgt spid="84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xit" presetSubtype="8" fill="hold" nodeType="clickEffect">
                                  <p:stCondLst>
                                    <p:cond delay="0"/>
                                  </p:stCondLst>
                                  <p:childTnLst>
                                    <p:anim calcmode="lin" valueType="num">
                                      <p:cBhvr additive="base">
                                        <p:cTn id="98" dur="500"/>
                                        <p:tgtEl>
                                          <p:spTgt spid="850"/>
                                        </p:tgtEl>
                                        <p:attrNameLst>
                                          <p:attrName>ppt_x</p:attrName>
                                        </p:attrNameLst>
                                      </p:cBhvr>
                                      <p:tavLst>
                                        <p:tav tm="0">
                                          <p:val>
                                            <p:strVal val="#ppt_x"/>
                                          </p:val>
                                        </p:tav>
                                        <p:tav tm="100000">
                                          <p:val>
                                            <p:strVal val="#ppt_x-1"/>
                                          </p:val>
                                        </p:tav>
                                      </p:tavLst>
                                    </p:anim>
                                    <p:set>
                                      <p:cBhvr>
                                        <p:cTn id="99" dur="1" fill="hold">
                                          <p:stCondLst>
                                            <p:cond delay="500"/>
                                          </p:stCondLst>
                                        </p:cTn>
                                        <p:tgtEl>
                                          <p:spTgt spid="85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xit" presetSubtype="8" fill="hold" nodeType="clickEffect">
                                  <p:stCondLst>
                                    <p:cond delay="0"/>
                                  </p:stCondLst>
                                  <p:childTnLst>
                                    <p:anim calcmode="lin" valueType="num">
                                      <p:cBhvr additive="base">
                                        <p:cTn id="103" dur="500"/>
                                        <p:tgtEl>
                                          <p:spTgt spid="851"/>
                                        </p:tgtEl>
                                        <p:attrNameLst>
                                          <p:attrName>ppt_x</p:attrName>
                                        </p:attrNameLst>
                                      </p:cBhvr>
                                      <p:tavLst>
                                        <p:tav tm="0">
                                          <p:val>
                                            <p:strVal val="#ppt_x"/>
                                          </p:val>
                                        </p:tav>
                                        <p:tav tm="100000">
                                          <p:val>
                                            <p:strVal val="#ppt_x-1"/>
                                          </p:val>
                                        </p:tav>
                                      </p:tavLst>
                                    </p:anim>
                                    <p:set>
                                      <p:cBhvr>
                                        <p:cTn id="104" dur="1" fill="hold">
                                          <p:stCondLst>
                                            <p:cond delay="500"/>
                                          </p:stCondLst>
                                        </p:cTn>
                                        <p:tgtEl>
                                          <p:spTgt spid="85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What about the Target Vertex?</a:t>
            </a:r>
            <a:endParaRPr/>
          </a:p>
        </p:txBody>
      </p:sp>
      <p:sp>
        <p:nvSpPr>
          <p:cNvPr id="858" name="Google Shape;858;p48"/>
          <p:cNvSpPr txBox="1">
            <a:spLocks noGrp="1"/>
          </p:cNvSpPr>
          <p:nvPr>
            <p:ph type="body" idx="1"/>
          </p:nvPr>
        </p:nvSpPr>
        <p:spPr>
          <a:xfrm>
            <a:off x="4595178" y="1371600"/>
            <a:ext cx="7406400" cy="59784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a:t>This modification on BFS didn’t mention the target vertex at all!</a:t>
            </a:r>
            <a:endParaRPr sz="2500"/>
          </a:p>
          <a:p>
            <a:pPr marL="0" lvl="0" indent="0" algn="l" rtl="0">
              <a:lnSpc>
                <a:spcPct val="90000"/>
              </a:lnSpc>
              <a:spcBef>
                <a:spcPts val="1400"/>
              </a:spcBef>
              <a:spcAft>
                <a:spcPts val="0"/>
              </a:spcAft>
              <a:buNone/>
            </a:pPr>
            <a:r>
              <a:rPr lang="en-US" sz="2500"/>
              <a:t>Instead, it calculated the shortest path and distance from start to </a:t>
            </a:r>
            <a:r>
              <a:rPr lang="en-US" sz="2500" i="1"/>
              <a:t>every other vertex</a:t>
            </a:r>
            <a:endParaRPr sz="2500"/>
          </a:p>
          <a:p>
            <a:pPr marL="265176" lvl="1" indent="-130809" algn="l" rtl="0">
              <a:lnSpc>
                <a:spcPct val="90000"/>
              </a:lnSpc>
              <a:spcBef>
                <a:spcPts val="400"/>
              </a:spcBef>
              <a:spcAft>
                <a:spcPts val="0"/>
              </a:spcAft>
              <a:buSzPts val="1700"/>
              <a:buChar char="○"/>
            </a:pPr>
            <a:r>
              <a:rPr lang="en-US" sz="2000"/>
              <a:t>This is called the </a:t>
            </a:r>
            <a:r>
              <a:rPr lang="en-US" sz="2000" b="1">
                <a:solidFill>
                  <a:srgbClr val="4C3283"/>
                </a:solidFill>
              </a:rPr>
              <a:t>shortest path tree</a:t>
            </a:r>
            <a:endParaRPr sz="2000">
              <a:solidFill>
                <a:srgbClr val="4C3283"/>
              </a:solidFill>
            </a:endParaRPr>
          </a:p>
          <a:p>
            <a:pPr marL="448056" lvl="2" indent="-130809" algn="l" rtl="0">
              <a:lnSpc>
                <a:spcPct val="90000"/>
              </a:lnSpc>
              <a:spcBef>
                <a:spcPts val="600"/>
              </a:spcBef>
              <a:spcAft>
                <a:spcPts val="0"/>
              </a:spcAft>
              <a:buSzPts val="1300"/>
              <a:buChar char="■"/>
            </a:pPr>
            <a:r>
              <a:rPr lang="en-US" sz="1400"/>
              <a:t>A general concept: in this implementation, made up of </a:t>
            </a:r>
            <a:r>
              <a:rPr lang="en-US" sz="1400" b="1">
                <a:solidFill>
                  <a:srgbClr val="4C3283"/>
                </a:solidFill>
              </a:rPr>
              <a:t>distances</a:t>
            </a:r>
            <a:r>
              <a:rPr lang="en-US" sz="1400"/>
              <a:t> and </a:t>
            </a:r>
            <a:r>
              <a:rPr lang="en-US" sz="1400" b="1">
                <a:solidFill>
                  <a:srgbClr val="4C3283"/>
                </a:solidFill>
              </a:rPr>
              <a:t>backpointers</a:t>
            </a:r>
            <a:endParaRPr sz="1400" b="1">
              <a:solidFill>
                <a:srgbClr val="4C3283"/>
              </a:solidFill>
            </a:endParaRPr>
          </a:p>
          <a:p>
            <a:pPr marL="0" lvl="0" indent="0" algn="l" rtl="0">
              <a:lnSpc>
                <a:spcPct val="90000"/>
              </a:lnSpc>
              <a:spcBef>
                <a:spcPts val="1600"/>
              </a:spcBef>
              <a:spcAft>
                <a:spcPts val="0"/>
              </a:spcAft>
              <a:buNone/>
            </a:pPr>
            <a:r>
              <a:rPr lang="en-US" sz="2500"/>
              <a:t>Shortest path tree has all the answers!</a:t>
            </a:r>
            <a:endParaRPr sz="2500"/>
          </a:p>
          <a:p>
            <a:pPr marL="265176" lvl="1" indent="-130809" algn="l" rtl="0">
              <a:lnSpc>
                <a:spcPct val="90000"/>
              </a:lnSpc>
              <a:spcBef>
                <a:spcPts val="400"/>
              </a:spcBef>
              <a:spcAft>
                <a:spcPts val="0"/>
              </a:spcAft>
              <a:buSzPts val="1700"/>
              <a:buChar char="○"/>
            </a:pPr>
            <a:r>
              <a:rPr lang="en-US" sz="2000" b="1"/>
              <a:t>Length of shortest path from A to D?</a:t>
            </a:r>
            <a:endParaRPr sz="2000"/>
          </a:p>
          <a:p>
            <a:pPr marL="448056" lvl="2" indent="-130809" algn="l" rtl="0">
              <a:lnSpc>
                <a:spcPct val="90000"/>
              </a:lnSpc>
              <a:spcBef>
                <a:spcPts val="600"/>
              </a:spcBef>
              <a:spcAft>
                <a:spcPts val="0"/>
              </a:spcAft>
              <a:buSzPts val="1300"/>
              <a:buChar char="■"/>
            </a:pPr>
            <a:r>
              <a:rPr lang="en-US" sz="1400"/>
              <a:t>Lookup in </a:t>
            </a:r>
            <a:r>
              <a:rPr lang="en-US" sz="1400" b="1">
                <a:solidFill>
                  <a:srgbClr val="4C3283"/>
                </a:solidFill>
              </a:rPr>
              <a:t>distTo</a:t>
            </a:r>
            <a:r>
              <a:rPr lang="en-US" sz="1400"/>
              <a:t> map: </a:t>
            </a:r>
            <a:r>
              <a:rPr lang="en-US" sz="1400" b="1">
                <a:solidFill>
                  <a:srgbClr val="4C3283"/>
                </a:solidFill>
              </a:rPr>
              <a:t>2</a:t>
            </a:r>
            <a:endParaRPr sz="1400">
              <a:solidFill>
                <a:srgbClr val="4C3283"/>
              </a:solidFill>
            </a:endParaRPr>
          </a:p>
          <a:p>
            <a:pPr marL="265176" lvl="1" indent="-130809" algn="l" rtl="0">
              <a:lnSpc>
                <a:spcPct val="90000"/>
              </a:lnSpc>
              <a:spcBef>
                <a:spcPts val="600"/>
              </a:spcBef>
              <a:spcAft>
                <a:spcPts val="0"/>
              </a:spcAft>
              <a:buSzPts val="1700"/>
              <a:buChar char="○"/>
            </a:pPr>
            <a:r>
              <a:rPr lang="en-US" sz="2000" b="1"/>
              <a:t>What’s the shortest path from A to D?</a:t>
            </a:r>
            <a:endParaRPr sz="2000"/>
          </a:p>
          <a:p>
            <a:pPr marL="448056" lvl="2" indent="-130809" algn="l" rtl="0">
              <a:lnSpc>
                <a:spcPct val="90000"/>
              </a:lnSpc>
              <a:spcBef>
                <a:spcPts val="600"/>
              </a:spcBef>
              <a:spcAft>
                <a:spcPts val="0"/>
              </a:spcAft>
              <a:buSzPts val="1300"/>
              <a:buChar char="■"/>
            </a:pPr>
            <a:r>
              <a:rPr lang="en-US" sz="1400"/>
              <a:t>Build up backwards from </a:t>
            </a:r>
            <a:r>
              <a:rPr lang="en-US" sz="1400" b="1">
                <a:solidFill>
                  <a:srgbClr val="4C3283"/>
                </a:solidFill>
              </a:rPr>
              <a:t>edgeTo</a:t>
            </a:r>
            <a:r>
              <a:rPr lang="en-US" sz="1400"/>
              <a:t> map: start at D, follow </a:t>
            </a:r>
            <a:r>
              <a:rPr lang="en-US" sz="1400" b="1">
                <a:solidFill>
                  <a:srgbClr val="4C3283"/>
                </a:solidFill>
              </a:rPr>
              <a:t>backpointer</a:t>
            </a:r>
            <a:r>
              <a:rPr lang="en-US" sz="1400"/>
              <a:t> to B, follow </a:t>
            </a:r>
            <a:r>
              <a:rPr lang="en-US" sz="1400" b="1">
                <a:solidFill>
                  <a:srgbClr val="4C3283"/>
                </a:solidFill>
              </a:rPr>
              <a:t>backpointer</a:t>
            </a:r>
            <a:r>
              <a:rPr lang="en-US" sz="1400"/>
              <a:t> to A – our shortest path is </a:t>
            </a:r>
            <a:r>
              <a:rPr lang="en-US" sz="1400" b="1">
                <a:solidFill>
                  <a:srgbClr val="4C3283"/>
                </a:solidFill>
              </a:rPr>
              <a:t>A 🡪 B 🡪 D</a:t>
            </a:r>
            <a:endParaRPr sz="1200">
              <a:solidFill>
                <a:srgbClr val="4C3283"/>
              </a:solidFill>
            </a:endParaRPr>
          </a:p>
          <a:p>
            <a:pPr marL="0" lvl="0" indent="0" algn="l" rtl="0">
              <a:lnSpc>
                <a:spcPct val="90000"/>
              </a:lnSpc>
              <a:spcBef>
                <a:spcPts val="1400"/>
              </a:spcBef>
              <a:spcAft>
                <a:spcPts val="0"/>
              </a:spcAft>
              <a:buNone/>
            </a:pPr>
            <a:r>
              <a:rPr lang="en-US" sz="2500"/>
              <a:t>All our shortest path algorithms will have this property</a:t>
            </a:r>
            <a:endParaRPr sz="2500"/>
          </a:p>
          <a:p>
            <a:pPr marL="265176" lvl="1" indent="-130809" algn="l" rtl="0">
              <a:lnSpc>
                <a:spcPct val="90000"/>
              </a:lnSpc>
              <a:spcBef>
                <a:spcPts val="400"/>
              </a:spcBef>
              <a:spcAft>
                <a:spcPts val="0"/>
              </a:spcAft>
              <a:buSzPts val="1700"/>
              <a:buChar char="○"/>
            </a:pPr>
            <a:r>
              <a:rPr lang="en-US" sz="2000"/>
              <a:t>If you only care about t, you can sometimes stop early!</a:t>
            </a:r>
            <a:endParaRPr sz="2000"/>
          </a:p>
          <a:p>
            <a:pPr marL="0" lvl="0" indent="0" algn="l" rtl="0">
              <a:lnSpc>
                <a:spcPct val="90000"/>
              </a:lnSpc>
              <a:spcBef>
                <a:spcPts val="1600"/>
              </a:spcBef>
              <a:spcAft>
                <a:spcPts val="0"/>
              </a:spcAft>
              <a:buSzPts val="2200"/>
              <a:buNone/>
            </a:pPr>
            <a:endParaRPr sz="2500"/>
          </a:p>
        </p:txBody>
      </p:sp>
      <p:sp>
        <p:nvSpPr>
          <p:cNvPr id="859" name="Google Shape;859;p48"/>
          <p:cNvSpPr/>
          <p:nvPr/>
        </p:nvSpPr>
        <p:spPr>
          <a:xfrm>
            <a:off x="1188929" y="3092485"/>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860" name="Google Shape;860;p48"/>
          <p:cNvSpPr/>
          <p:nvPr/>
        </p:nvSpPr>
        <p:spPr>
          <a:xfrm>
            <a:off x="1340208" y="45405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861" name="Google Shape;861;p48"/>
          <p:cNvSpPr/>
          <p:nvPr/>
        </p:nvSpPr>
        <p:spPr>
          <a:xfrm>
            <a:off x="3774906" y="26694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E</a:t>
            </a:r>
            <a:endParaRPr sz="2133" b="0" i="0" u="none" strike="noStrike" cap="none">
              <a:solidFill>
                <a:srgbClr val="000000"/>
              </a:solidFill>
              <a:latin typeface="Calibri"/>
              <a:ea typeface="Calibri"/>
              <a:cs typeface="Calibri"/>
              <a:sym typeface="Calibri"/>
            </a:endParaRPr>
          </a:p>
        </p:txBody>
      </p:sp>
      <p:sp>
        <p:nvSpPr>
          <p:cNvPr id="862" name="Google Shape;862;p48"/>
          <p:cNvSpPr/>
          <p:nvPr/>
        </p:nvSpPr>
        <p:spPr>
          <a:xfrm>
            <a:off x="2619030" y="3335191"/>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863" name="Google Shape;863;p48"/>
          <p:cNvSpPr/>
          <p:nvPr/>
        </p:nvSpPr>
        <p:spPr>
          <a:xfrm>
            <a:off x="3251864" y="4709179"/>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864" name="Google Shape;864;p48"/>
          <p:cNvCxnSpPr>
            <a:stCxn id="859" idx="2"/>
            <a:endCxn id="860" idx="0"/>
          </p:cNvCxnSpPr>
          <p:nvPr/>
        </p:nvCxnSpPr>
        <p:spPr>
          <a:xfrm>
            <a:off x="1400529" y="3429685"/>
            <a:ext cx="151200" cy="1110900"/>
          </a:xfrm>
          <a:prstGeom prst="straightConnector1">
            <a:avLst/>
          </a:prstGeom>
          <a:noFill/>
          <a:ln w="19050" cap="flat" cmpd="sng">
            <a:solidFill>
              <a:schemeClr val="dk2"/>
            </a:solidFill>
            <a:prstDash val="solid"/>
            <a:round/>
            <a:headEnd type="none" w="sm" len="sm"/>
            <a:tailEnd type="none" w="sm" len="sm"/>
          </a:ln>
        </p:spPr>
      </p:cxnSp>
      <p:cxnSp>
        <p:nvCxnSpPr>
          <p:cNvPr id="865" name="Google Shape;865;p48"/>
          <p:cNvCxnSpPr>
            <a:stCxn id="859" idx="3"/>
            <a:endCxn id="862" idx="1"/>
          </p:cNvCxnSpPr>
          <p:nvPr/>
        </p:nvCxnSpPr>
        <p:spPr>
          <a:xfrm>
            <a:off x="1612129" y="3261085"/>
            <a:ext cx="1006800" cy="242700"/>
          </a:xfrm>
          <a:prstGeom prst="straightConnector1">
            <a:avLst/>
          </a:prstGeom>
          <a:noFill/>
          <a:ln w="19050" cap="flat" cmpd="sng">
            <a:solidFill>
              <a:schemeClr val="dk2"/>
            </a:solidFill>
            <a:prstDash val="solid"/>
            <a:round/>
            <a:headEnd type="none" w="sm" len="sm"/>
            <a:tailEnd type="none" w="sm" len="sm"/>
          </a:ln>
        </p:spPr>
      </p:cxnSp>
      <p:cxnSp>
        <p:nvCxnSpPr>
          <p:cNvPr id="866" name="Google Shape;866;p48"/>
          <p:cNvCxnSpPr>
            <a:stCxn id="861" idx="2"/>
            <a:endCxn id="862" idx="3"/>
          </p:cNvCxnSpPr>
          <p:nvPr/>
        </p:nvCxnSpPr>
        <p:spPr>
          <a:xfrm flipH="1">
            <a:off x="3042106" y="3006691"/>
            <a:ext cx="944400" cy="497100"/>
          </a:xfrm>
          <a:prstGeom prst="straightConnector1">
            <a:avLst/>
          </a:prstGeom>
          <a:noFill/>
          <a:ln w="19050" cap="flat" cmpd="sng">
            <a:solidFill>
              <a:schemeClr val="dk2"/>
            </a:solidFill>
            <a:prstDash val="solid"/>
            <a:round/>
            <a:headEnd type="none" w="sm" len="sm"/>
            <a:tailEnd type="none" w="sm" len="sm"/>
          </a:ln>
        </p:spPr>
      </p:cxnSp>
      <p:cxnSp>
        <p:nvCxnSpPr>
          <p:cNvPr id="867" name="Google Shape;867;p48"/>
          <p:cNvCxnSpPr>
            <a:stCxn id="860" idx="3"/>
            <a:endCxn id="863" idx="1"/>
          </p:cNvCxnSpPr>
          <p:nvPr/>
        </p:nvCxnSpPr>
        <p:spPr>
          <a:xfrm>
            <a:off x="1763408" y="4709179"/>
            <a:ext cx="1488600" cy="168600"/>
          </a:xfrm>
          <a:prstGeom prst="straightConnector1">
            <a:avLst/>
          </a:prstGeom>
          <a:noFill/>
          <a:ln w="19050" cap="flat" cmpd="sng">
            <a:solidFill>
              <a:schemeClr val="dk2"/>
            </a:solidFill>
            <a:prstDash val="solid"/>
            <a:round/>
            <a:headEnd type="none" w="sm" len="sm"/>
            <a:tailEnd type="none" w="sm" len="sm"/>
          </a:ln>
        </p:spPr>
      </p:cxnSp>
      <p:sp>
        <p:nvSpPr>
          <p:cNvPr id="868" name="Google Shape;868;p48"/>
          <p:cNvSpPr txBox="1"/>
          <p:nvPr/>
        </p:nvSpPr>
        <p:spPr>
          <a:xfrm>
            <a:off x="190500" y="3006691"/>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cxnSp>
        <p:nvCxnSpPr>
          <p:cNvPr id="869" name="Google Shape;869;p48"/>
          <p:cNvCxnSpPr>
            <a:stCxn id="862" idx="2"/>
            <a:endCxn id="863" idx="0"/>
          </p:cNvCxnSpPr>
          <p:nvPr/>
        </p:nvCxnSpPr>
        <p:spPr>
          <a:xfrm>
            <a:off x="2830630" y="3672391"/>
            <a:ext cx="632700" cy="1036800"/>
          </a:xfrm>
          <a:prstGeom prst="straightConnector1">
            <a:avLst/>
          </a:prstGeom>
          <a:noFill/>
          <a:ln w="19050" cap="flat" cmpd="sng">
            <a:solidFill>
              <a:schemeClr val="dk2"/>
            </a:solidFill>
            <a:prstDash val="solid"/>
            <a:round/>
            <a:headEnd type="none" w="sm" len="sm"/>
            <a:tailEnd type="none" w="sm" len="sm"/>
          </a:ln>
        </p:spPr>
      </p:cxnSp>
      <p:sp>
        <p:nvSpPr>
          <p:cNvPr id="870" name="Google Shape;870;p48"/>
          <p:cNvSpPr txBox="1"/>
          <p:nvPr/>
        </p:nvSpPr>
        <p:spPr>
          <a:xfrm>
            <a:off x="377403" y="4065286"/>
            <a:ext cx="997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Quattrocento Sans"/>
                <a:ea typeface="Quattrocento Sans"/>
                <a:cs typeface="Quattrocento Sans"/>
                <a:sym typeface="Quattrocento Sans"/>
              </a:rPr>
              <a:t>E</a:t>
            </a:r>
            <a:r>
              <a:rPr lang="en-US" sz="1600" b="1">
                <a:solidFill>
                  <a:schemeClr val="accent2"/>
                </a:solidFill>
                <a:latin typeface="Quattrocento Sans"/>
                <a:ea typeface="Quattrocento Sans"/>
                <a:cs typeface="Quattrocento Sans"/>
                <a:sym typeface="Quattrocento Sans"/>
              </a:rPr>
              <a:t>DGE</a:t>
            </a:r>
            <a:r>
              <a:rPr lang="en-US" sz="1800" b="1">
                <a:solidFill>
                  <a:schemeClr val="accent2"/>
                </a:solidFill>
                <a:latin typeface="Quattrocento Sans"/>
                <a:ea typeface="Quattrocento Sans"/>
                <a:cs typeface="Quattrocento Sans"/>
                <a:sym typeface="Quattrocento Sans"/>
              </a:rPr>
              <a:t>T</a:t>
            </a:r>
            <a:r>
              <a:rPr lang="en-US" sz="1600" b="1">
                <a:solidFill>
                  <a:schemeClr val="accent2"/>
                </a:solidFill>
                <a:latin typeface="Quattrocento Sans"/>
                <a:ea typeface="Quattrocento Sans"/>
                <a:cs typeface="Quattrocento Sans"/>
                <a:sym typeface="Quattrocento Sans"/>
              </a:rPr>
              <a:t>O</a:t>
            </a:r>
            <a:endParaRPr sz="1800" b="1">
              <a:solidFill>
                <a:schemeClr val="accent2"/>
              </a:solidFill>
              <a:latin typeface="Quattrocento Sans"/>
              <a:ea typeface="Quattrocento Sans"/>
              <a:cs typeface="Quattrocento Sans"/>
              <a:sym typeface="Quattrocento Sans"/>
            </a:endParaRPr>
          </a:p>
        </p:txBody>
      </p:sp>
      <p:sp>
        <p:nvSpPr>
          <p:cNvPr id="871" name="Google Shape;871;p48"/>
          <p:cNvSpPr txBox="1"/>
          <p:nvPr/>
        </p:nvSpPr>
        <p:spPr>
          <a:xfrm>
            <a:off x="1352432" y="2509477"/>
            <a:ext cx="9120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Quattrocento Sans"/>
                <a:ea typeface="Quattrocento Sans"/>
                <a:cs typeface="Quattrocento Sans"/>
                <a:sym typeface="Quattrocento Sans"/>
              </a:rPr>
              <a:t>D</a:t>
            </a:r>
            <a:r>
              <a:rPr lang="en-US" sz="1600" b="1">
                <a:solidFill>
                  <a:srgbClr val="00B0F0"/>
                </a:solidFill>
                <a:latin typeface="Quattrocento Sans"/>
                <a:ea typeface="Quattrocento Sans"/>
                <a:cs typeface="Quattrocento Sans"/>
                <a:sym typeface="Quattrocento Sans"/>
              </a:rPr>
              <a:t>IST</a:t>
            </a:r>
            <a:r>
              <a:rPr lang="en-US" sz="1800" b="1">
                <a:solidFill>
                  <a:srgbClr val="00B0F0"/>
                </a:solidFill>
                <a:latin typeface="Quattrocento Sans"/>
                <a:ea typeface="Quattrocento Sans"/>
                <a:cs typeface="Quattrocento Sans"/>
                <a:sym typeface="Quattrocento Sans"/>
              </a:rPr>
              <a:t>T</a:t>
            </a:r>
            <a:r>
              <a:rPr lang="en-US" sz="1600" b="1">
                <a:solidFill>
                  <a:srgbClr val="00B0F0"/>
                </a:solidFill>
                <a:latin typeface="Quattrocento Sans"/>
                <a:ea typeface="Quattrocento Sans"/>
                <a:cs typeface="Quattrocento Sans"/>
                <a:sym typeface="Quattrocento Sans"/>
              </a:rPr>
              <a:t>O</a:t>
            </a:r>
            <a:endParaRPr sz="1800" b="1">
              <a:solidFill>
                <a:srgbClr val="00B0F0"/>
              </a:solidFill>
              <a:latin typeface="Quattrocento Sans"/>
              <a:ea typeface="Quattrocento Sans"/>
              <a:cs typeface="Quattrocento Sans"/>
              <a:sym typeface="Quattrocento Sans"/>
            </a:endParaRPr>
          </a:p>
        </p:txBody>
      </p:sp>
      <p:cxnSp>
        <p:nvCxnSpPr>
          <p:cNvPr id="872" name="Google Shape;872;p48"/>
          <p:cNvCxnSpPr/>
          <p:nvPr/>
        </p:nvCxnSpPr>
        <p:spPr>
          <a:xfrm rot="10800000">
            <a:off x="1366198" y="3825053"/>
            <a:ext cx="109970" cy="720381"/>
          </a:xfrm>
          <a:prstGeom prst="straightConnector1">
            <a:avLst/>
          </a:prstGeom>
          <a:noFill/>
          <a:ln w="38100" cap="flat" cmpd="sng">
            <a:solidFill>
              <a:schemeClr val="accent2"/>
            </a:solidFill>
            <a:prstDash val="solid"/>
            <a:round/>
            <a:headEnd type="none" w="sm" len="sm"/>
            <a:tailEnd type="triangle" w="med" len="med"/>
          </a:ln>
        </p:spPr>
      </p:cxnSp>
      <p:cxnSp>
        <p:nvCxnSpPr>
          <p:cNvPr id="873" name="Google Shape;873;p48"/>
          <p:cNvCxnSpPr/>
          <p:nvPr/>
        </p:nvCxnSpPr>
        <p:spPr>
          <a:xfrm rot="10800000">
            <a:off x="1893921" y="3408218"/>
            <a:ext cx="730968" cy="179874"/>
          </a:xfrm>
          <a:prstGeom prst="straightConnector1">
            <a:avLst/>
          </a:prstGeom>
          <a:noFill/>
          <a:ln w="38100" cap="flat" cmpd="sng">
            <a:solidFill>
              <a:schemeClr val="accent2"/>
            </a:solidFill>
            <a:prstDash val="solid"/>
            <a:round/>
            <a:headEnd type="none" w="sm" len="sm"/>
            <a:tailEnd type="triangle" w="med" len="med"/>
          </a:ln>
        </p:spPr>
      </p:cxnSp>
      <p:cxnSp>
        <p:nvCxnSpPr>
          <p:cNvPr id="874" name="Google Shape;874;p48"/>
          <p:cNvCxnSpPr/>
          <p:nvPr/>
        </p:nvCxnSpPr>
        <p:spPr>
          <a:xfrm rot="10800000">
            <a:off x="2502510" y="4697394"/>
            <a:ext cx="749354" cy="110034"/>
          </a:xfrm>
          <a:prstGeom prst="straightConnector1">
            <a:avLst/>
          </a:prstGeom>
          <a:noFill/>
          <a:ln w="38100" cap="flat" cmpd="sng">
            <a:solidFill>
              <a:schemeClr val="accent2"/>
            </a:solidFill>
            <a:prstDash val="solid"/>
            <a:round/>
            <a:headEnd type="none" w="sm" len="sm"/>
            <a:tailEnd type="triangle" w="med" len="med"/>
          </a:ln>
        </p:spPr>
      </p:cxnSp>
      <p:cxnSp>
        <p:nvCxnSpPr>
          <p:cNvPr id="875" name="Google Shape;875;p48"/>
          <p:cNvCxnSpPr/>
          <p:nvPr/>
        </p:nvCxnSpPr>
        <p:spPr>
          <a:xfrm flipH="1">
            <a:off x="3422060" y="3018476"/>
            <a:ext cx="662457" cy="386970"/>
          </a:xfrm>
          <a:prstGeom prst="straightConnector1">
            <a:avLst/>
          </a:prstGeom>
          <a:noFill/>
          <a:ln w="38100" cap="flat" cmpd="sng">
            <a:solidFill>
              <a:schemeClr val="accent2"/>
            </a:solidFill>
            <a:prstDash val="solid"/>
            <a:round/>
            <a:headEnd type="none" w="sm" len="sm"/>
            <a:tailEnd type="triangle" w="med" len="med"/>
          </a:ln>
        </p:spPr>
      </p:cxnSp>
      <p:sp>
        <p:nvSpPr>
          <p:cNvPr id="876" name="Google Shape;876;p48"/>
          <p:cNvSpPr txBox="1"/>
          <p:nvPr/>
        </p:nvSpPr>
        <p:spPr>
          <a:xfrm>
            <a:off x="1623182" y="280745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0</a:t>
            </a:r>
            <a:endParaRPr/>
          </a:p>
        </p:txBody>
      </p:sp>
      <p:sp>
        <p:nvSpPr>
          <p:cNvPr id="877" name="Google Shape;877;p48"/>
          <p:cNvSpPr txBox="1"/>
          <p:nvPr/>
        </p:nvSpPr>
        <p:spPr>
          <a:xfrm>
            <a:off x="1796882" y="4236212"/>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8" name="Google Shape;878;p48"/>
          <p:cNvSpPr txBox="1"/>
          <p:nvPr/>
        </p:nvSpPr>
        <p:spPr>
          <a:xfrm>
            <a:off x="3066200" y="3000723"/>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1</a:t>
            </a:r>
            <a:endParaRPr/>
          </a:p>
        </p:txBody>
      </p:sp>
      <p:sp>
        <p:nvSpPr>
          <p:cNvPr id="879" name="Google Shape;879;p48"/>
          <p:cNvSpPr txBox="1"/>
          <p:nvPr/>
        </p:nvSpPr>
        <p:spPr>
          <a:xfrm>
            <a:off x="3705486" y="442087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0" name="Google Shape;880;p48"/>
          <p:cNvSpPr txBox="1"/>
          <p:nvPr/>
        </p:nvSpPr>
        <p:spPr>
          <a:xfrm>
            <a:off x="4237689" y="241318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onsolas"/>
                <a:ea typeface="Consolas"/>
                <a:cs typeface="Consolas"/>
                <a:sym typeface="Consolas"/>
              </a:rPr>
              <a:t>2</a:t>
            </a:r>
            <a:endParaRPr/>
          </a:p>
        </p:txBody>
      </p:sp>
      <p:sp>
        <p:nvSpPr>
          <p:cNvPr id="881" name="Google Shape;881;p48"/>
          <p:cNvSpPr txBox="1"/>
          <p:nvPr/>
        </p:nvSpPr>
        <p:spPr>
          <a:xfrm>
            <a:off x="4888010" y="5694218"/>
            <a:ext cx="7113490" cy="100791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chemeClr val="dk1"/>
              </a:buClr>
              <a:buSzPts val="2800"/>
              <a:buFont typeface="Arial"/>
              <a:buNone/>
            </a:pPr>
            <a:endParaRPr sz="2800">
              <a:solidFill>
                <a:schemeClr val="dk1"/>
              </a:solidFill>
              <a:latin typeface="Quattrocento Sans"/>
              <a:ea typeface="Quattrocento Sans"/>
              <a:cs typeface="Quattrocento Sans"/>
              <a:sym typeface="Quattrocento Sans"/>
            </a:endParaRPr>
          </a:p>
        </p:txBody>
      </p:sp>
      <p:sp>
        <p:nvSpPr>
          <p:cNvPr id="882" name="Google Shape;882;p48"/>
          <p:cNvSpPr txBox="1"/>
          <p:nvPr/>
        </p:nvSpPr>
        <p:spPr>
          <a:xfrm>
            <a:off x="274901" y="1782450"/>
            <a:ext cx="329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Quattrocento Sans"/>
                <a:ea typeface="Quattrocento Sans"/>
                <a:cs typeface="Quattrocento Sans"/>
                <a:sym typeface="Quattrocento Sans"/>
              </a:rPr>
              <a:t>Shortest Path Tree: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Recap: Graph Problems</a:t>
            </a:r>
            <a:endParaRPr dirty="0"/>
          </a:p>
        </p:txBody>
      </p:sp>
      <p:grpSp>
        <p:nvGrpSpPr>
          <p:cNvPr id="893" name="Google Shape;893;p49"/>
          <p:cNvGrpSpPr/>
          <p:nvPr/>
        </p:nvGrpSpPr>
        <p:grpSpPr>
          <a:xfrm>
            <a:off x="922431" y="3750986"/>
            <a:ext cx="3383608" cy="1750836"/>
            <a:chOff x="1200498" y="1542028"/>
            <a:chExt cx="4815838" cy="1340815"/>
          </a:xfrm>
        </p:grpSpPr>
        <p:sp>
          <p:nvSpPr>
            <p:cNvPr id="894" name="Google Shape;894;p49"/>
            <p:cNvSpPr/>
            <p:nvPr/>
          </p:nvSpPr>
          <p:spPr>
            <a:xfrm>
              <a:off x="1200498" y="1542028"/>
              <a:ext cx="4815838" cy="1340815"/>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5" name="Google Shape;895;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s-t Connectivity Problem</a:t>
              </a:r>
              <a:endParaRPr/>
            </a:p>
          </p:txBody>
        </p:sp>
        <p:sp>
          <p:nvSpPr>
            <p:cNvPr id="896" name="Google Shape;896;p49"/>
            <p:cNvSpPr/>
            <p:nvPr/>
          </p:nvSpPr>
          <p:spPr>
            <a:xfrm>
              <a:off x="1200498" y="2105477"/>
              <a:ext cx="4815838" cy="5702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does there exist a path between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a:t>
              </a:r>
              <a:endParaRPr/>
            </a:p>
          </p:txBody>
        </p:sp>
      </p:grpSp>
      <p:grpSp>
        <p:nvGrpSpPr>
          <p:cNvPr id="897" name="Google Shape;897;p49"/>
          <p:cNvGrpSpPr/>
          <p:nvPr/>
        </p:nvGrpSpPr>
        <p:grpSpPr>
          <a:xfrm>
            <a:off x="4688957" y="3740447"/>
            <a:ext cx="3383608" cy="1990244"/>
            <a:chOff x="1200498" y="1542028"/>
            <a:chExt cx="4815838" cy="1544861"/>
          </a:xfrm>
        </p:grpSpPr>
        <p:sp>
          <p:nvSpPr>
            <p:cNvPr id="898" name="Google Shape;898;p49"/>
            <p:cNvSpPr/>
            <p:nvPr/>
          </p:nvSpPr>
          <p:spPr>
            <a:xfrm>
              <a:off x="1200498" y="1542028"/>
              <a:ext cx="4815838" cy="1544861"/>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Quattrocento Sans"/>
                <a:ea typeface="Quattrocento Sans"/>
                <a:cs typeface="Quattrocento Sans"/>
                <a:sym typeface="Quattrocento Sans"/>
              </a:endParaRPr>
            </a:p>
          </p:txBody>
        </p:sp>
        <p:sp>
          <p:nvSpPr>
            <p:cNvPr id="899" name="Google Shape;899;p49"/>
            <p:cNvSpPr/>
            <p:nvPr/>
          </p:nvSpPr>
          <p:spPr>
            <a:xfrm>
              <a:off x="1200498" y="1546719"/>
              <a:ext cx="4815838" cy="482356"/>
            </a:xfrm>
            <a:prstGeom prst="rect">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Quattrocento Sans"/>
                  <a:ea typeface="Quattrocento Sans"/>
                  <a:cs typeface="Quattrocento Sans"/>
                  <a:sym typeface="Quattrocento Sans"/>
                </a:rPr>
                <a:t>(Unweighted) Shortest Path Problem</a:t>
              </a:r>
              <a:endParaRPr/>
            </a:p>
          </p:txBody>
        </p:sp>
        <p:sp>
          <p:nvSpPr>
            <p:cNvPr id="900" name="Google Shape;900;p49"/>
            <p:cNvSpPr/>
            <p:nvPr/>
          </p:nvSpPr>
          <p:spPr>
            <a:xfrm>
              <a:off x="1200498" y="2105477"/>
              <a:ext cx="4815838" cy="81470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Given source vertex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and a target vertex </a:t>
              </a:r>
              <a:r>
                <a:rPr lang="en-US" sz="1800" b="1">
                  <a:solidFill>
                    <a:schemeClr val="lt1"/>
                  </a:solidFill>
                  <a:latin typeface="Quattrocento Sans"/>
                  <a:ea typeface="Quattrocento Sans"/>
                  <a:cs typeface="Quattrocento Sans"/>
                  <a:sym typeface="Quattrocento Sans"/>
                </a:rPr>
                <a:t>t</a:t>
              </a:r>
              <a:r>
                <a:rPr lang="en-US" sz="1800">
                  <a:solidFill>
                    <a:schemeClr val="lt1"/>
                  </a:solidFill>
                  <a:latin typeface="Quattrocento Sans"/>
                  <a:ea typeface="Quattrocento Sans"/>
                  <a:cs typeface="Quattrocento Sans"/>
                  <a:sym typeface="Quattrocento Sans"/>
                </a:rPr>
                <a:t>, how long is the shortest path from </a:t>
              </a:r>
              <a:r>
                <a:rPr lang="en-US" sz="1800" b="1">
                  <a:solidFill>
                    <a:schemeClr val="lt1"/>
                  </a:solidFill>
                  <a:latin typeface="Quattrocento Sans"/>
                  <a:ea typeface="Quattrocento Sans"/>
                  <a:cs typeface="Quattrocento Sans"/>
                  <a:sym typeface="Quattrocento Sans"/>
                </a:rPr>
                <a:t>s</a:t>
              </a:r>
              <a:r>
                <a:rPr lang="en-US" sz="1800">
                  <a:solidFill>
                    <a:schemeClr val="lt1"/>
                  </a:solidFill>
                  <a:latin typeface="Quattrocento Sans"/>
                  <a:ea typeface="Quattrocento Sans"/>
                  <a:cs typeface="Quattrocento Sans"/>
                  <a:sym typeface="Quattrocento Sans"/>
                </a:rPr>
                <a:t> to</a:t>
              </a:r>
              <a:r>
                <a:rPr lang="en-US" sz="1800" b="1">
                  <a:solidFill>
                    <a:schemeClr val="lt1"/>
                  </a:solidFill>
                  <a:latin typeface="Quattrocento Sans"/>
                  <a:ea typeface="Quattrocento Sans"/>
                  <a:cs typeface="Quattrocento Sans"/>
                  <a:sym typeface="Quattrocento Sans"/>
                </a:rPr>
                <a:t> t</a:t>
              </a:r>
              <a:r>
                <a:rPr lang="en-US" sz="1800">
                  <a:solidFill>
                    <a:schemeClr val="lt1"/>
                  </a:solidFill>
                  <a:latin typeface="Quattrocento Sans"/>
                  <a:ea typeface="Quattrocento Sans"/>
                  <a:cs typeface="Quattrocento Sans"/>
                  <a:sym typeface="Quattrocento Sans"/>
                </a:rPr>
                <a:t>? What edges make up that path?</a:t>
              </a:r>
              <a:endParaRPr/>
            </a:p>
          </p:txBody>
        </p:sp>
      </p:grpSp>
      <p:sp>
        <p:nvSpPr>
          <p:cNvPr id="901" name="Google Shape;901;p49"/>
          <p:cNvSpPr txBox="1"/>
          <p:nvPr/>
        </p:nvSpPr>
        <p:spPr>
          <a:xfrm>
            <a:off x="1039643" y="5898746"/>
            <a:ext cx="3149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or DFS + check if we’ve hit t</a:t>
            </a:r>
            <a:endParaRPr/>
          </a:p>
        </p:txBody>
      </p:sp>
      <p:sp>
        <p:nvSpPr>
          <p:cNvPr id="902" name="Google Shape;902;p49"/>
          <p:cNvSpPr txBox="1"/>
          <p:nvPr/>
        </p:nvSpPr>
        <p:spPr>
          <a:xfrm>
            <a:off x="5025135" y="5898746"/>
            <a:ext cx="2711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BFS + generate shortest path tree as we go</a:t>
            </a:r>
            <a:endParaRPr/>
          </a:p>
        </p:txBody>
      </p:sp>
      <p:sp>
        <p:nvSpPr>
          <p:cNvPr id="904" name="Google Shape;904;p49"/>
          <p:cNvSpPr txBox="1">
            <a:spLocks noGrp="1"/>
          </p:cNvSpPr>
          <p:nvPr>
            <p:ph type="body" idx="1"/>
          </p:nvPr>
        </p:nvSpPr>
        <p:spPr>
          <a:xfrm>
            <a:off x="735906" y="1215734"/>
            <a:ext cx="7066349" cy="1974645"/>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Just like everything is Graphs, every problem is a Graph Problem</a:t>
            </a:r>
            <a:endParaRPr dirty="0"/>
          </a:p>
          <a:p>
            <a:pPr marL="0" lvl="0" indent="0" algn="l" rtl="0">
              <a:lnSpc>
                <a:spcPct val="90000"/>
              </a:lnSpc>
              <a:spcBef>
                <a:spcPts val="1400"/>
              </a:spcBef>
              <a:spcAft>
                <a:spcPts val="0"/>
              </a:spcAft>
              <a:buNone/>
            </a:pPr>
            <a:r>
              <a:rPr lang="en-US" dirty="0"/>
              <a:t>BFS and DFS are very useful tools to solve these! We’ll see plenty more.</a:t>
            </a:r>
            <a:endParaRPr dirty="0"/>
          </a:p>
        </p:txBody>
      </p:sp>
      <p:sp>
        <p:nvSpPr>
          <p:cNvPr id="19" name="Google Shape;914;p50">
            <a:extLst>
              <a:ext uri="{FF2B5EF4-FFF2-40B4-BE49-F238E27FC236}">
                <a16:creationId xmlns:a16="http://schemas.microsoft.com/office/drawing/2014/main" id="{62314663-D795-ED7C-73B0-CC0AC5E9F72B}"/>
              </a:ext>
            </a:extLst>
          </p:cNvPr>
          <p:cNvSpPr/>
          <p:nvPr/>
        </p:nvSpPr>
        <p:spPr>
          <a:xfrm>
            <a:off x="8299048" y="3995409"/>
            <a:ext cx="3765961" cy="1735282"/>
          </a:xfrm>
          <a:prstGeom prst="roundRect">
            <a:avLst>
              <a:gd name="adj" fmla="val 16667"/>
            </a:avLst>
          </a:prstGeom>
          <a:solidFill>
            <a:srgbClr val="F2F2F2"/>
          </a:solidFill>
          <a:ln>
            <a:solidFill>
              <a:schemeClr val="tx1"/>
            </a:solid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 name="Google Shape;915;p50">
            <a:extLst>
              <a:ext uri="{FF2B5EF4-FFF2-40B4-BE49-F238E27FC236}">
                <a16:creationId xmlns:a16="http://schemas.microsoft.com/office/drawing/2014/main" id="{EA6A182F-079D-5A12-8FCC-1F980F250EDF}"/>
              </a:ext>
            </a:extLst>
          </p:cNvPr>
          <p:cNvSpPr txBox="1"/>
          <p:nvPr/>
        </p:nvSpPr>
        <p:spPr>
          <a:xfrm>
            <a:off x="8218025" y="4040479"/>
            <a:ext cx="3846984" cy="1754286"/>
          </a:xfrm>
          <a:prstGeom prst="rect">
            <a:avLst/>
          </a:prstGeom>
          <a:noFill/>
          <a:ln>
            <a:solidFill>
              <a:schemeClr val="tx1"/>
            </a:solidFill>
          </a:ln>
        </p:spPr>
        <p:txBody>
          <a:bodyPr spcFirstLastPara="1" wrap="square" lIns="91425" tIns="45700" rIns="91425" bIns="45700" anchor="t" anchorCtr="0">
            <a:spAutoFit/>
          </a:bodyPr>
          <a:lstStyle/>
          <a:p>
            <a:pPr marL="457200" marR="0" lvl="0" indent="-342900" algn="l" rtl="0">
              <a:spcBef>
                <a:spcPts val="0"/>
              </a:spcBef>
              <a:spcAft>
                <a:spcPts val="0"/>
              </a:spcAft>
              <a:buClr>
                <a:srgbClr val="4C3283"/>
              </a:buClr>
              <a:buSzPts val="1800"/>
              <a:buFont typeface="Quattrocento Sans"/>
              <a:buChar char="●"/>
            </a:pPr>
            <a:r>
              <a:rPr lang="en-GB" sz="1800" dirty="0">
                <a:solidFill>
                  <a:schemeClr val="dk1"/>
                </a:solidFill>
                <a:latin typeface="Quattrocento Sans"/>
                <a:ea typeface="Quattrocento Sans"/>
                <a:cs typeface="Quattrocento Sans"/>
                <a:sym typeface="Quattrocento Sans"/>
              </a:rPr>
              <a:t>What about the Shortest Path Problem on a weighted graph?</a:t>
            </a:r>
          </a:p>
          <a:p>
            <a:pPr marL="457200" marR="0" lvl="0" indent="-342900" algn="l" rtl="0">
              <a:spcBef>
                <a:spcPts val="0"/>
              </a:spcBef>
              <a:spcAft>
                <a:spcPts val="0"/>
              </a:spcAft>
              <a:buClr>
                <a:srgbClr val="4C3283"/>
              </a:buClr>
              <a:buSzPts val="1800"/>
              <a:buFont typeface="Quattrocento Sans"/>
              <a:buChar char="●"/>
            </a:pPr>
            <a:r>
              <a:rPr lang="en-US" sz="1800" dirty="0">
                <a:solidFill>
                  <a:schemeClr val="dk1"/>
                </a:solidFill>
                <a:latin typeface="Quattrocento Sans"/>
                <a:ea typeface="Quattrocento Sans"/>
                <a:cs typeface="Quattrocento Sans"/>
                <a:sym typeface="Quattrocento Sans"/>
              </a:rPr>
              <a:t>Suppose we want to find shortest path from A to C, using weight of each edge as “distance”</a:t>
            </a:r>
            <a:endParaRPr dirty="0"/>
          </a:p>
        </p:txBody>
      </p:sp>
      <p:grpSp>
        <p:nvGrpSpPr>
          <p:cNvPr id="21" name="Google Shape;916;p50">
            <a:extLst>
              <a:ext uri="{FF2B5EF4-FFF2-40B4-BE49-F238E27FC236}">
                <a16:creationId xmlns:a16="http://schemas.microsoft.com/office/drawing/2014/main" id="{3ED08868-B79B-C355-499C-F7084270C51A}"/>
              </a:ext>
            </a:extLst>
          </p:cNvPr>
          <p:cNvGrpSpPr/>
          <p:nvPr/>
        </p:nvGrpSpPr>
        <p:grpSpPr>
          <a:xfrm>
            <a:off x="8072565" y="1588644"/>
            <a:ext cx="3835457" cy="2280040"/>
            <a:chOff x="1263225" y="1628608"/>
            <a:chExt cx="3835457" cy="2280040"/>
          </a:xfrm>
        </p:grpSpPr>
        <p:sp>
          <p:nvSpPr>
            <p:cNvPr id="22" name="Google Shape;917;p50">
              <a:extLst>
                <a:ext uri="{FF2B5EF4-FFF2-40B4-BE49-F238E27FC236}">
                  <a16:creationId xmlns:a16="http://schemas.microsoft.com/office/drawing/2014/main" id="{35F59BE4-EC29-1AFF-458F-BE6C2552E6E2}"/>
                </a:ext>
              </a:extLst>
            </p:cNvPr>
            <p:cNvSpPr/>
            <p:nvPr/>
          </p:nvSpPr>
          <p:spPr>
            <a:xfrm>
              <a:off x="2008942" y="1743408"/>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A</a:t>
              </a:r>
              <a:endParaRPr sz="2133" b="0" i="0" u="none" strike="noStrike" cap="none">
                <a:solidFill>
                  <a:srgbClr val="000000"/>
                </a:solidFill>
                <a:latin typeface="Calibri"/>
                <a:ea typeface="Calibri"/>
                <a:cs typeface="Calibri"/>
                <a:sym typeface="Calibri"/>
              </a:endParaRPr>
            </a:p>
          </p:txBody>
        </p:sp>
        <p:sp>
          <p:nvSpPr>
            <p:cNvPr id="23" name="Google Shape;918;p50">
              <a:extLst>
                <a:ext uri="{FF2B5EF4-FFF2-40B4-BE49-F238E27FC236}">
                  <a16:creationId xmlns:a16="http://schemas.microsoft.com/office/drawing/2014/main" id="{6C0E49E5-545F-C1CA-E05C-D16E6D781615}"/>
                </a:ext>
              </a:extLst>
            </p:cNvPr>
            <p:cNvSpPr/>
            <p:nvPr/>
          </p:nvSpPr>
          <p:spPr>
            <a:xfrm>
              <a:off x="2160221" y="31915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B</a:t>
              </a:r>
              <a:endParaRPr sz="2133" b="0" i="0" u="none" strike="noStrike" cap="none">
                <a:solidFill>
                  <a:srgbClr val="000000"/>
                </a:solidFill>
                <a:latin typeface="Calibri"/>
                <a:ea typeface="Calibri"/>
                <a:cs typeface="Calibri"/>
                <a:sym typeface="Calibri"/>
              </a:endParaRPr>
            </a:p>
          </p:txBody>
        </p:sp>
        <p:sp>
          <p:nvSpPr>
            <p:cNvPr id="24" name="Google Shape;919;p50">
              <a:extLst>
                <a:ext uri="{FF2B5EF4-FFF2-40B4-BE49-F238E27FC236}">
                  <a16:creationId xmlns:a16="http://schemas.microsoft.com/office/drawing/2014/main" id="{715F920F-1C23-DD9E-89F0-CBF2F1976905}"/>
                </a:ext>
              </a:extLst>
            </p:cNvPr>
            <p:cNvSpPr/>
            <p:nvPr/>
          </p:nvSpPr>
          <p:spPr>
            <a:xfrm>
              <a:off x="3794816" y="1979474"/>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25" name="Google Shape;920;p50">
              <a:extLst>
                <a:ext uri="{FF2B5EF4-FFF2-40B4-BE49-F238E27FC236}">
                  <a16:creationId xmlns:a16="http://schemas.microsoft.com/office/drawing/2014/main" id="{89AA7C54-F3A8-8889-35D8-6E1B3FEB0687}"/>
                </a:ext>
              </a:extLst>
            </p:cNvPr>
            <p:cNvSpPr/>
            <p:nvPr/>
          </p:nvSpPr>
          <p:spPr>
            <a:xfrm>
              <a:off x="4071877" y="3360102"/>
              <a:ext cx="423200" cy="337200"/>
            </a:xfrm>
            <a:prstGeom prst="rect">
              <a:avLst/>
            </a:prstGeom>
            <a:solidFill>
              <a:srgbClr val="A2CDED"/>
            </a:solidFill>
            <a:ln w="2857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cxnSp>
          <p:nvCxnSpPr>
            <p:cNvPr id="26" name="Google Shape;921;p50">
              <a:extLst>
                <a:ext uri="{FF2B5EF4-FFF2-40B4-BE49-F238E27FC236}">
                  <a16:creationId xmlns:a16="http://schemas.microsoft.com/office/drawing/2014/main" id="{FD83B72C-5E9D-4F8C-A6B4-1223EB7FE167}"/>
                </a:ext>
              </a:extLst>
            </p:cNvPr>
            <p:cNvCxnSpPr>
              <a:stCxn id="22" idx="2"/>
              <a:endCxn id="23" idx="0"/>
            </p:cNvCxnSpPr>
            <p:nvPr/>
          </p:nvCxnSpPr>
          <p:spPr>
            <a:xfrm>
              <a:off x="2220542" y="2080608"/>
              <a:ext cx="151200" cy="1110900"/>
            </a:xfrm>
            <a:prstGeom prst="straightConnector1">
              <a:avLst/>
            </a:prstGeom>
            <a:noFill/>
            <a:ln w="38100" cap="flat" cmpd="sng">
              <a:solidFill>
                <a:schemeClr val="tx1"/>
              </a:solidFill>
              <a:prstDash val="solid"/>
              <a:round/>
              <a:headEnd type="none" w="sm" len="sm"/>
              <a:tailEnd type="none" w="sm" len="sm"/>
            </a:ln>
          </p:spPr>
        </p:cxnSp>
        <p:cxnSp>
          <p:nvCxnSpPr>
            <p:cNvPr id="27" name="Google Shape;922;p50">
              <a:extLst>
                <a:ext uri="{FF2B5EF4-FFF2-40B4-BE49-F238E27FC236}">
                  <a16:creationId xmlns:a16="http://schemas.microsoft.com/office/drawing/2014/main" id="{3F934EAB-DC28-0EF0-C1CC-C3666ED40570}"/>
                </a:ext>
              </a:extLst>
            </p:cNvPr>
            <p:cNvCxnSpPr>
              <a:stCxn id="22" idx="3"/>
              <a:endCxn id="24" idx="1"/>
            </p:cNvCxnSpPr>
            <p:nvPr/>
          </p:nvCxnSpPr>
          <p:spPr>
            <a:xfrm>
              <a:off x="2432142" y="1912008"/>
              <a:ext cx="1362600" cy="236100"/>
            </a:xfrm>
            <a:prstGeom prst="straightConnector1">
              <a:avLst/>
            </a:prstGeom>
            <a:noFill/>
            <a:ln w="38100" cap="flat" cmpd="sng">
              <a:solidFill>
                <a:schemeClr val="tx1"/>
              </a:solidFill>
              <a:prstDash val="solid"/>
              <a:round/>
              <a:headEnd type="none" w="sm" len="sm"/>
              <a:tailEnd type="none" w="sm" len="sm"/>
            </a:ln>
          </p:spPr>
        </p:cxnSp>
        <p:cxnSp>
          <p:nvCxnSpPr>
            <p:cNvPr id="28" name="Google Shape;923;p50">
              <a:extLst>
                <a:ext uri="{FF2B5EF4-FFF2-40B4-BE49-F238E27FC236}">
                  <a16:creationId xmlns:a16="http://schemas.microsoft.com/office/drawing/2014/main" id="{F5069F05-1323-399B-B7FC-A3C0E22E6EF4}"/>
                </a:ext>
              </a:extLst>
            </p:cNvPr>
            <p:cNvCxnSpPr>
              <a:stCxn id="23" idx="3"/>
              <a:endCxn id="25" idx="1"/>
            </p:cNvCxnSpPr>
            <p:nvPr/>
          </p:nvCxnSpPr>
          <p:spPr>
            <a:xfrm>
              <a:off x="2583421" y="3360102"/>
              <a:ext cx="1488600" cy="168600"/>
            </a:xfrm>
            <a:prstGeom prst="straightConnector1">
              <a:avLst/>
            </a:prstGeom>
            <a:noFill/>
            <a:ln w="38100" cap="flat" cmpd="sng">
              <a:solidFill>
                <a:schemeClr val="tx1"/>
              </a:solidFill>
              <a:prstDash val="solid"/>
              <a:round/>
              <a:headEnd type="none" w="sm" len="sm"/>
              <a:tailEnd type="none" w="sm" len="sm"/>
            </a:ln>
          </p:spPr>
        </p:cxnSp>
        <p:cxnSp>
          <p:nvCxnSpPr>
            <p:cNvPr id="29" name="Google Shape;924;p50">
              <a:extLst>
                <a:ext uri="{FF2B5EF4-FFF2-40B4-BE49-F238E27FC236}">
                  <a16:creationId xmlns:a16="http://schemas.microsoft.com/office/drawing/2014/main" id="{C682F521-F96E-2502-3553-41034D627759}"/>
                </a:ext>
              </a:extLst>
            </p:cNvPr>
            <p:cNvCxnSpPr>
              <a:stCxn id="24" idx="2"/>
              <a:endCxn id="25" idx="0"/>
            </p:cNvCxnSpPr>
            <p:nvPr/>
          </p:nvCxnSpPr>
          <p:spPr>
            <a:xfrm>
              <a:off x="4006416" y="2316674"/>
              <a:ext cx="277200" cy="1043400"/>
            </a:xfrm>
            <a:prstGeom prst="straightConnector1">
              <a:avLst/>
            </a:prstGeom>
            <a:noFill/>
            <a:ln w="38100" cap="flat" cmpd="sng">
              <a:solidFill>
                <a:schemeClr val="tx1"/>
              </a:solidFill>
              <a:prstDash val="solid"/>
              <a:round/>
              <a:headEnd type="none" w="sm" len="sm"/>
              <a:tailEnd type="none" w="sm" len="sm"/>
            </a:ln>
          </p:spPr>
        </p:cxnSp>
        <p:sp>
          <p:nvSpPr>
            <p:cNvPr id="30" name="Google Shape;925;p50">
              <a:extLst>
                <a:ext uri="{FF2B5EF4-FFF2-40B4-BE49-F238E27FC236}">
                  <a16:creationId xmlns:a16="http://schemas.microsoft.com/office/drawing/2014/main" id="{78CE57A9-507B-5EBE-261C-AD6E1BBC282A}"/>
                </a:ext>
              </a:extLst>
            </p:cNvPr>
            <p:cNvSpPr txBox="1"/>
            <p:nvPr/>
          </p:nvSpPr>
          <p:spPr>
            <a:xfrm>
              <a:off x="2823868" y="1628608"/>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14.0</a:t>
              </a:r>
              <a:endParaRPr dirty="0">
                <a:solidFill>
                  <a:schemeClr val="tx1"/>
                </a:solidFill>
              </a:endParaRPr>
            </a:p>
          </p:txBody>
        </p:sp>
        <p:sp>
          <p:nvSpPr>
            <p:cNvPr id="31" name="Google Shape;926;p50">
              <a:extLst>
                <a:ext uri="{FF2B5EF4-FFF2-40B4-BE49-F238E27FC236}">
                  <a16:creationId xmlns:a16="http://schemas.microsoft.com/office/drawing/2014/main" id="{D092F0FC-6F30-81FC-6CB1-7261DBB226FF}"/>
                </a:ext>
              </a:extLst>
            </p:cNvPr>
            <p:cNvSpPr txBox="1"/>
            <p:nvPr/>
          </p:nvSpPr>
          <p:spPr>
            <a:xfrm>
              <a:off x="1533692" y="2504857"/>
              <a:ext cx="691215"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12.0</a:t>
              </a:r>
              <a:endParaRPr dirty="0">
                <a:solidFill>
                  <a:schemeClr val="tx1"/>
                </a:solidFill>
              </a:endParaRPr>
            </a:p>
          </p:txBody>
        </p:sp>
        <p:sp>
          <p:nvSpPr>
            <p:cNvPr id="32" name="Google Shape;927;p50">
              <a:extLst>
                <a:ext uri="{FF2B5EF4-FFF2-40B4-BE49-F238E27FC236}">
                  <a16:creationId xmlns:a16="http://schemas.microsoft.com/office/drawing/2014/main" id="{D0266712-18B5-6709-EEB1-DA90BF4C5DCA}"/>
                </a:ext>
              </a:extLst>
            </p:cNvPr>
            <p:cNvSpPr txBox="1"/>
            <p:nvPr/>
          </p:nvSpPr>
          <p:spPr>
            <a:xfrm>
              <a:off x="2855405" y="3539316"/>
              <a:ext cx="944489"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tx1"/>
                  </a:solidFill>
                  <a:latin typeface="Consolas"/>
                  <a:ea typeface="Consolas"/>
                  <a:cs typeface="Consolas"/>
                  <a:sym typeface="Consolas"/>
                </a:rPr>
                <a:t>9000.2</a:t>
              </a:r>
              <a:endParaRPr>
                <a:solidFill>
                  <a:schemeClr val="tx1"/>
                </a:solidFill>
              </a:endParaRPr>
            </a:p>
          </p:txBody>
        </p:sp>
        <p:sp>
          <p:nvSpPr>
            <p:cNvPr id="33" name="Google Shape;928;p50">
              <a:extLst>
                <a:ext uri="{FF2B5EF4-FFF2-40B4-BE49-F238E27FC236}">
                  <a16:creationId xmlns:a16="http://schemas.microsoft.com/office/drawing/2014/main" id="{69276FCA-14F7-EC51-0C0D-3B400A57E4AF}"/>
                </a:ext>
              </a:extLst>
            </p:cNvPr>
            <p:cNvSpPr txBox="1"/>
            <p:nvPr/>
          </p:nvSpPr>
          <p:spPr>
            <a:xfrm>
              <a:off x="4283477" y="2576527"/>
              <a:ext cx="564578" cy="369332"/>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Consolas"/>
                  <a:ea typeface="Consolas"/>
                  <a:cs typeface="Consolas"/>
                  <a:sym typeface="Consolas"/>
                </a:rPr>
                <a:t>1.5</a:t>
              </a:r>
              <a:endParaRPr dirty="0">
                <a:solidFill>
                  <a:schemeClr val="tx1"/>
                </a:solidFill>
              </a:endParaRPr>
            </a:p>
          </p:txBody>
        </p:sp>
        <p:sp>
          <p:nvSpPr>
            <p:cNvPr id="34" name="Google Shape;929;p50">
              <a:extLst>
                <a:ext uri="{FF2B5EF4-FFF2-40B4-BE49-F238E27FC236}">
                  <a16:creationId xmlns:a16="http://schemas.microsoft.com/office/drawing/2014/main" id="{0C5ABCC3-DFD4-3F42-5FD1-8DDFB054412C}"/>
                </a:ext>
              </a:extLst>
            </p:cNvPr>
            <p:cNvSpPr txBox="1"/>
            <p:nvPr/>
          </p:nvSpPr>
          <p:spPr>
            <a:xfrm>
              <a:off x="1263225" y="1730606"/>
              <a:ext cx="74571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start</a:t>
              </a:r>
              <a:endParaRPr dirty="0">
                <a:solidFill>
                  <a:schemeClr val="tx1"/>
                </a:solidFill>
              </a:endParaRPr>
            </a:p>
          </p:txBody>
        </p:sp>
        <p:sp>
          <p:nvSpPr>
            <p:cNvPr id="35" name="Google Shape;930;p50">
              <a:extLst>
                <a:ext uri="{FF2B5EF4-FFF2-40B4-BE49-F238E27FC236}">
                  <a16:creationId xmlns:a16="http://schemas.microsoft.com/office/drawing/2014/main" id="{48789157-9011-CCAB-0B9A-E380DC996229}"/>
                </a:ext>
              </a:extLst>
            </p:cNvPr>
            <p:cNvSpPr txBox="1"/>
            <p:nvPr/>
          </p:nvSpPr>
          <p:spPr>
            <a:xfrm>
              <a:off x="4240755" y="1991183"/>
              <a:ext cx="857927" cy="338554"/>
            </a:xfrm>
            <a:prstGeom prst="rect">
              <a:avLst/>
            </a:prstGeom>
            <a:no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1"/>
                  </a:solidFill>
                  <a:latin typeface="Consolas"/>
                  <a:ea typeface="Consolas"/>
                  <a:cs typeface="Consolas"/>
                  <a:sym typeface="Consolas"/>
                </a:rPr>
                <a:t>target</a:t>
              </a:r>
              <a:endParaRPr dirty="0">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a:t>
            </a:r>
            <a:endParaRPr/>
          </a:p>
        </p:txBody>
      </p:sp>
      <p:sp>
        <p:nvSpPr>
          <p:cNvPr id="938" name="Google Shape;938;p51"/>
          <p:cNvSpPr txBox="1">
            <a:spLocks noGrp="1"/>
          </p:cNvSpPr>
          <p:nvPr>
            <p:ph type="body" idx="1"/>
          </p:nvPr>
        </p:nvSpPr>
        <p:spPr>
          <a:xfrm>
            <a:off x="746175" y="1568275"/>
            <a:ext cx="9371700" cy="2104125"/>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dirty="0"/>
              <a:t>Named after its inventor, </a:t>
            </a:r>
            <a:r>
              <a:rPr lang="en-US" dirty="0" err="1"/>
              <a:t>Edsger</a:t>
            </a:r>
            <a:r>
              <a:rPr lang="en-US" dirty="0"/>
              <a:t> Dijkstra (1930-2002)</a:t>
            </a:r>
            <a:endParaRPr dirty="0"/>
          </a:p>
          <a:p>
            <a:pPr marL="914400" lvl="1" indent="-361950" algn="l" rtl="0">
              <a:lnSpc>
                <a:spcPct val="90000"/>
              </a:lnSpc>
              <a:spcBef>
                <a:spcPts val="0"/>
              </a:spcBef>
              <a:spcAft>
                <a:spcPts val="0"/>
              </a:spcAft>
              <a:buSzPts val="2100"/>
              <a:buChar char="○"/>
            </a:pPr>
            <a:r>
              <a:rPr lang="en-US" dirty="0"/>
              <a:t>Truly one of the “founders” of computer science</a:t>
            </a:r>
            <a:endParaRPr dirty="0"/>
          </a:p>
          <a:p>
            <a:pPr marL="914400" lvl="1" indent="-361950" algn="l" rtl="0">
              <a:lnSpc>
                <a:spcPct val="90000"/>
              </a:lnSpc>
              <a:spcBef>
                <a:spcPts val="0"/>
              </a:spcBef>
              <a:spcAft>
                <a:spcPts val="0"/>
              </a:spcAft>
              <a:buSzPts val="2100"/>
              <a:buChar char="○"/>
            </a:pPr>
            <a:r>
              <a:rPr lang="en-US" dirty="0"/>
              <a:t>1972 Turing Award</a:t>
            </a:r>
            <a:endParaRPr dirty="0"/>
          </a:p>
          <a:p>
            <a:pPr marL="457200" lvl="0" indent="-393700" algn="l" rtl="0">
              <a:lnSpc>
                <a:spcPct val="90000"/>
              </a:lnSpc>
              <a:spcBef>
                <a:spcPts val="1000"/>
              </a:spcBef>
              <a:spcAft>
                <a:spcPts val="0"/>
              </a:spcAft>
              <a:buSzPts val="2600"/>
              <a:buChar char="●"/>
            </a:pPr>
            <a:r>
              <a:rPr lang="en-US" dirty="0"/>
              <a:t>The idea: reminiscent of BFS, but adapted to handle weights</a:t>
            </a:r>
            <a:endParaRPr dirty="0"/>
          </a:p>
          <a:p>
            <a:pPr marL="914400" lvl="1" indent="-361950" algn="l" rtl="0">
              <a:lnSpc>
                <a:spcPct val="90000"/>
              </a:lnSpc>
              <a:spcBef>
                <a:spcPts val="0"/>
              </a:spcBef>
              <a:spcAft>
                <a:spcPts val="0"/>
              </a:spcAft>
              <a:buSzPts val="2100"/>
              <a:buChar char="○"/>
            </a:pPr>
            <a:r>
              <a:rPr lang="en-US" dirty="0"/>
              <a:t>Grow the set of nodes whose shortest distance has been computed</a:t>
            </a:r>
            <a:endParaRPr dirty="0"/>
          </a:p>
          <a:p>
            <a:pPr marL="914400" lvl="1" indent="-361950" algn="l" rtl="0">
              <a:lnSpc>
                <a:spcPct val="90000"/>
              </a:lnSpc>
              <a:spcBef>
                <a:spcPts val="0"/>
              </a:spcBef>
              <a:spcAft>
                <a:spcPts val="0"/>
              </a:spcAft>
              <a:buSzPts val="2100"/>
              <a:buChar char="○"/>
            </a:pPr>
            <a:r>
              <a:rPr lang="en-US" dirty="0"/>
              <a:t>Nodes not in the set will have a “best distance so far”</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p:nvPr/>
        </p:nvSpPr>
        <p:spPr>
          <a:xfrm>
            <a:off x="3847392" y="1346231"/>
            <a:ext cx="2936837" cy="2420471"/>
          </a:xfrm>
          <a:custGeom>
            <a:avLst/>
            <a:gdLst/>
            <a:ahLst/>
            <a:cxnLst/>
            <a:rect l="l" t="t" r="r" b="b"/>
            <a:pathLst>
              <a:path w="2936837" h="2420471" extrusionOk="0">
                <a:moveTo>
                  <a:pt x="2528047" y="96819"/>
                </a:moveTo>
                <a:cubicBezTo>
                  <a:pt x="2506532" y="93233"/>
                  <a:pt x="2476409" y="95163"/>
                  <a:pt x="2452743" y="86061"/>
                </a:cubicBezTo>
                <a:cubicBezTo>
                  <a:pt x="2428608" y="76779"/>
                  <a:pt x="2409712" y="57374"/>
                  <a:pt x="2388197" y="43031"/>
                </a:cubicBezTo>
                <a:cubicBezTo>
                  <a:pt x="2377439" y="35859"/>
                  <a:pt x="2368190" y="25605"/>
                  <a:pt x="2355924" y="21516"/>
                </a:cubicBezTo>
                <a:lnTo>
                  <a:pt x="2291379" y="0"/>
                </a:lnTo>
                <a:cubicBezTo>
                  <a:pt x="2190974" y="3586"/>
                  <a:pt x="2090449" y="4680"/>
                  <a:pt x="1990164" y="10758"/>
                </a:cubicBezTo>
                <a:cubicBezTo>
                  <a:pt x="1971913" y="11864"/>
                  <a:pt x="1954192" y="17405"/>
                  <a:pt x="1936376" y="21516"/>
                </a:cubicBezTo>
                <a:cubicBezTo>
                  <a:pt x="1907563" y="28165"/>
                  <a:pt x="1878368" y="33681"/>
                  <a:pt x="1850315" y="43031"/>
                </a:cubicBezTo>
                <a:cubicBezTo>
                  <a:pt x="1839557" y="46617"/>
                  <a:pt x="1828982" y="50804"/>
                  <a:pt x="1818042" y="53788"/>
                </a:cubicBezTo>
                <a:cubicBezTo>
                  <a:pt x="1789514" y="61568"/>
                  <a:pt x="1760668" y="68132"/>
                  <a:pt x="1731981" y="75304"/>
                </a:cubicBezTo>
                <a:cubicBezTo>
                  <a:pt x="1717637" y="78890"/>
                  <a:pt x="1702976" y="81385"/>
                  <a:pt x="1688950" y="86061"/>
                </a:cubicBezTo>
                <a:cubicBezTo>
                  <a:pt x="1642651" y="101494"/>
                  <a:pt x="1667678" y="94069"/>
                  <a:pt x="1613647" y="107577"/>
                </a:cubicBezTo>
                <a:cubicBezTo>
                  <a:pt x="1477383" y="103991"/>
                  <a:pt x="1341013" y="103303"/>
                  <a:pt x="1204856" y="96819"/>
                </a:cubicBezTo>
                <a:cubicBezTo>
                  <a:pt x="1190088" y="96116"/>
                  <a:pt x="1176259" y="89268"/>
                  <a:pt x="1161826" y="86061"/>
                </a:cubicBezTo>
                <a:cubicBezTo>
                  <a:pt x="1143977" y="82095"/>
                  <a:pt x="1126027" y="78575"/>
                  <a:pt x="1108037" y="75304"/>
                </a:cubicBezTo>
                <a:cubicBezTo>
                  <a:pt x="1086577" y="71402"/>
                  <a:pt x="1064880" y="68824"/>
                  <a:pt x="1043492" y="64546"/>
                </a:cubicBezTo>
                <a:cubicBezTo>
                  <a:pt x="1028994" y="61646"/>
                  <a:pt x="1015074" y="56036"/>
                  <a:pt x="1000461" y="53788"/>
                </a:cubicBezTo>
                <a:cubicBezTo>
                  <a:pt x="968367" y="48851"/>
                  <a:pt x="935915" y="46617"/>
                  <a:pt x="903642" y="43031"/>
                </a:cubicBezTo>
                <a:cubicBezTo>
                  <a:pt x="842682" y="46617"/>
                  <a:pt x="781314" y="45890"/>
                  <a:pt x="720762" y="53788"/>
                </a:cubicBezTo>
                <a:cubicBezTo>
                  <a:pt x="698273" y="56721"/>
                  <a:pt x="677731" y="68132"/>
                  <a:pt x="656216" y="75304"/>
                </a:cubicBezTo>
                <a:lnTo>
                  <a:pt x="623943" y="86061"/>
                </a:lnTo>
                <a:cubicBezTo>
                  <a:pt x="613185" y="93233"/>
                  <a:pt x="603234" y="101795"/>
                  <a:pt x="591670" y="107577"/>
                </a:cubicBezTo>
                <a:cubicBezTo>
                  <a:pt x="581528" y="112648"/>
                  <a:pt x="569310" y="112827"/>
                  <a:pt x="559397" y="118334"/>
                </a:cubicBezTo>
                <a:cubicBezTo>
                  <a:pt x="536793" y="130892"/>
                  <a:pt x="516367" y="147021"/>
                  <a:pt x="494852" y="161365"/>
                </a:cubicBezTo>
                <a:lnTo>
                  <a:pt x="462579" y="182880"/>
                </a:lnTo>
                <a:lnTo>
                  <a:pt x="430306" y="204396"/>
                </a:lnTo>
                <a:cubicBezTo>
                  <a:pt x="419548" y="211568"/>
                  <a:pt x="407175" y="216769"/>
                  <a:pt x="398033" y="225911"/>
                </a:cubicBezTo>
                <a:cubicBezTo>
                  <a:pt x="390861" y="233083"/>
                  <a:pt x="385214" y="242208"/>
                  <a:pt x="376517" y="247426"/>
                </a:cubicBezTo>
                <a:cubicBezTo>
                  <a:pt x="366793" y="253260"/>
                  <a:pt x="355002" y="254598"/>
                  <a:pt x="344244" y="258184"/>
                </a:cubicBezTo>
                <a:cubicBezTo>
                  <a:pt x="292775" y="335389"/>
                  <a:pt x="319498" y="304446"/>
                  <a:pt x="268941" y="355003"/>
                </a:cubicBezTo>
                <a:cubicBezTo>
                  <a:pt x="244219" y="429170"/>
                  <a:pt x="263462" y="403512"/>
                  <a:pt x="225910" y="441064"/>
                </a:cubicBezTo>
                <a:lnTo>
                  <a:pt x="182880" y="570156"/>
                </a:lnTo>
                <a:lnTo>
                  <a:pt x="172122" y="602428"/>
                </a:lnTo>
                <a:cubicBezTo>
                  <a:pt x="162903" y="630083"/>
                  <a:pt x="156011" y="648008"/>
                  <a:pt x="150607" y="677732"/>
                </a:cubicBezTo>
                <a:cubicBezTo>
                  <a:pt x="146071" y="702679"/>
                  <a:pt x="143435" y="727935"/>
                  <a:pt x="139849" y="753036"/>
                </a:cubicBezTo>
                <a:cubicBezTo>
                  <a:pt x="136263" y="907229"/>
                  <a:pt x="135513" y="1061513"/>
                  <a:pt x="129092" y="1215614"/>
                </a:cubicBezTo>
                <a:cubicBezTo>
                  <a:pt x="128331" y="1233883"/>
                  <a:pt x="122445" y="1251586"/>
                  <a:pt x="118334" y="1269403"/>
                </a:cubicBezTo>
                <a:cubicBezTo>
                  <a:pt x="72318" y="1468806"/>
                  <a:pt x="114511" y="1288165"/>
                  <a:pt x="86061" y="1387737"/>
                </a:cubicBezTo>
                <a:cubicBezTo>
                  <a:pt x="81999" y="1401953"/>
                  <a:pt x="79365" y="1416551"/>
                  <a:pt x="75303" y="1430767"/>
                </a:cubicBezTo>
                <a:cubicBezTo>
                  <a:pt x="72188" y="1441670"/>
                  <a:pt x="67096" y="1451991"/>
                  <a:pt x="64546" y="1463040"/>
                </a:cubicBezTo>
                <a:cubicBezTo>
                  <a:pt x="56323" y="1498673"/>
                  <a:pt x="54594" y="1535924"/>
                  <a:pt x="43030" y="1570617"/>
                </a:cubicBezTo>
                <a:cubicBezTo>
                  <a:pt x="16840" y="1649189"/>
                  <a:pt x="27016" y="1613161"/>
                  <a:pt x="10757" y="1678193"/>
                </a:cubicBezTo>
                <a:cubicBezTo>
                  <a:pt x="7171" y="1706880"/>
                  <a:pt x="0" y="1735344"/>
                  <a:pt x="0" y="1764254"/>
                </a:cubicBezTo>
                <a:cubicBezTo>
                  <a:pt x="0" y="1814584"/>
                  <a:pt x="4876" y="1864875"/>
                  <a:pt x="10757" y="1914861"/>
                </a:cubicBezTo>
                <a:cubicBezTo>
                  <a:pt x="12082" y="1926123"/>
                  <a:pt x="18400" y="1936231"/>
                  <a:pt x="21515" y="1947134"/>
                </a:cubicBezTo>
                <a:cubicBezTo>
                  <a:pt x="25577" y="1961350"/>
                  <a:pt x="28025" y="1976003"/>
                  <a:pt x="32273" y="1990165"/>
                </a:cubicBezTo>
                <a:cubicBezTo>
                  <a:pt x="38790" y="2011888"/>
                  <a:pt x="46616" y="2033196"/>
                  <a:pt x="53788" y="2054711"/>
                </a:cubicBezTo>
                <a:cubicBezTo>
                  <a:pt x="57374" y="2065469"/>
                  <a:pt x="58256" y="2077549"/>
                  <a:pt x="64546" y="2086984"/>
                </a:cubicBezTo>
                <a:cubicBezTo>
                  <a:pt x="71718" y="2097742"/>
                  <a:pt x="80279" y="2107693"/>
                  <a:pt x="86061" y="2119257"/>
                </a:cubicBezTo>
                <a:cubicBezTo>
                  <a:pt x="103559" y="2154253"/>
                  <a:pt x="87506" y="2152975"/>
                  <a:pt x="118334" y="2183803"/>
                </a:cubicBezTo>
                <a:cubicBezTo>
                  <a:pt x="127476" y="2192945"/>
                  <a:pt x="140675" y="2197041"/>
                  <a:pt x="150607" y="2205318"/>
                </a:cubicBezTo>
                <a:cubicBezTo>
                  <a:pt x="162294" y="2215057"/>
                  <a:pt x="171193" y="2227852"/>
                  <a:pt x="182880" y="2237591"/>
                </a:cubicBezTo>
                <a:cubicBezTo>
                  <a:pt x="192812" y="2245868"/>
                  <a:pt x="205221" y="2250829"/>
                  <a:pt x="215153" y="2259106"/>
                </a:cubicBezTo>
                <a:cubicBezTo>
                  <a:pt x="226840" y="2268845"/>
                  <a:pt x="235739" y="2281640"/>
                  <a:pt x="247426" y="2291379"/>
                </a:cubicBezTo>
                <a:cubicBezTo>
                  <a:pt x="257358" y="2299656"/>
                  <a:pt x="269603" y="2304817"/>
                  <a:pt x="279699" y="2312894"/>
                </a:cubicBezTo>
                <a:cubicBezTo>
                  <a:pt x="287619" y="2319230"/>
                  <a:pt x="292517" y="2329192"/>
                  <a:pt x="301214" y="2334410"/>
                </a:cubicBezTo>
                <a:cubicBezTo>
                  <a:pt x="310938" y="2340244"/>
                  <a:pt x="322729" y="2341581"/>
                  <a:pt x="333487" y="2345167"/>
                </a:cubicBezTo>
                <a:cubicBezTo>
                  <a:pt x="371038" y="2382720"/>
                  <a:pt x="345379" y="2363475"/>
                  <a:pt x="419548" y="2388198"/>
                </a:cubicBezTo>
                <a:cubicBezTo>
                  <a:pt x="454680" y="2399909"/>
                  <a:pt x="464061" y="2404520"/>
                  <a:pt x="505609" y="2409713"/>
                </a:cubicBezTo>
                <a:cubicBezTo>
                  <a:pt x="544910" y="2414626"/>
                  <a:pt x="584498" y="2416885"/>
                  <a:pt x="623943" y="2420471"/>
                </a:cubicBezTo>
                <a:cubicBezTo>
                  <a:pt x="659505" y="2417735"/>
                  <a:pt x="780993" y="2419763"/>
                  <a:pt x="828339" y="2388198"/>
                </a:cubicBezTo>
                <a:lnTo>
                  <a:pt x="892884" y="2345167"/>
                </a:lnTo>
                <a:cubicBezTo>
                  <a:pt x="903642" y="2337995"/>
                  <a:pt x="912891" y="2327741"/>
                  <a:pt x="925157" y="2323652"/>
                </a:cubicBezTo>
                <a:lnTo>
                  <a:pt x="957430" y="2312894"/>
                </a:lnTo>
                <a:cubicBezTo>
                  <a:pt x="964602" y="2305722"/>
                  <a:pt x="969874" y="2295915"/>
                  <a:pt x="978946" y="2291379"/>
                </a:cubicBezTo>
                <a:cubicBezTo>
                  <a:pt x="999231" y="2281237"/>
                  <a:pt x="1021977" y="2277036"/>
                  <a:pt x="1043492" y="2269864"/>
                </a:cubicBezTo>
                <a:cubicBezTo>
                  <a:pt x="1120870" y="2244071"/>
                  <a:pt x="1024238" y="2275364"/>
                  <a:pt x="1118795" y="2248348"/>
                </a:cubicBezTo>
                <a:cubicBezTo>
                  <a:pt x="1183108" y="2229973"/>
                  <a:pt x="1148503" y="2227090"/>
                  <a:pt x="1258644" y="2216076"/>
                </a:cubicBezTo>
                <a:lnTo>
                  <a:pt x="1366221" y="2205318"/>
                </a:lnTo>
                <a:cubicBezTo>
                  <a:pt x="1454576" y="2194923"/>
                  <a:pt x="1457132" y="2187538"/>
                  <a:pt x="1559859" y="2183803"/>
                </a:cubicBezTo>
                <a:cubicBezTo>
                  <a:pt x="1717574" y="2178068"/>
                  <a:pt x="1875416" y="2176631"/>
                  <a:pt x="2033195" y="2173045"/>
                </a:cubicBezTo>
                <a:cubicBezTo>
                  <a:pt x="2098223" y="2156788"/>
                  <a:pt x="2062208" y="2166960"/>
                  <a:pt x="2140772" y="2140772"/>
                </a:cubicBezTo>
                <a:cubicBezTo>
                  <a:pt x="2151529" y="2137186"/>
                  <a:pt x="2163609" y="2136304"/>
                  <a:pt x="2173044" y="2130014"/>
                </a:cubicBezTo>
                <a:cubicBezTo>
                  <a:pt x="2265534" y="2068355"/>
                  <a:pt x="2148513" y="2142280"/>
                  <a:pt x="2237590" y="2097741"/>
                </a:cubicBezTo>
                <a:cubicBezTo>
                  <a:pt x="2321006" y="2056033"/>
                  <a:pt x="2221017" y="2092509"/>
                  <a:pt x="2302136" y="2065468"/>
                </a:cubicBezTo>
                <a:cubicBezTo>
                  <a:pt x="2375393" y="1992214"/>
                  <a:pt x="2260912" y="2103878"/>
                  <a:pt x="2355924" y="2022438"/>
                </a:cubicBezTo>
                <a:cubicBezTo>
                  <a:pt x="2447221" y="1944182"/>
                  <a:pt x="2357140" y="2007283"/>
                  <a:pt x="2431228" y="1957892"/>
                </a:cubicBezTo>
                <a:cubicBezTo>
                  <a:pt x="2438400" y="1947134"/>
                  <a:pt x="2444666" y="1935715"/>
                  <a:pt x="2452743" y="1925619"/>
                </a:cubicBezTo>
                <a:cubicBezTo>
                  <a:pt x="2459079" y="1917699"/>
                  <a:pt x="2469041" y="1912801"/>
                  <a:pt x="2474259" y="1904104"/>
                </a:cubicBezTo>
                <a:cubicBezTo>
                  <a:pt x="2480093" y="1894380"/>
                  <a:pt x="2478425" y="1881058"/>
                  <a:pt x="2485016" y="1871831"/>
                </a:cubicBezTo>
                <a:cubicBezTo>
                  <a:pt x="2496806" y="1855324"/>
                  <a:pt x="2528047" y="1828800"/>
                  <a:pt x="2528047" y="1828800"/>
                </a:cubicBezTo>
                <a:cubicBezTo>
                  <a:pt x="2548615" y="1767091"/>
                  <a:pt x="2524879" y="1822267"/>
                  <a:pt x="2560320" y="1775012"/>
                </a:cubicBezTo>
                <a:cubicBezTo>
                  <a:pt x="2575835" y="1754326"/>
                  <a:pt x="2585065" y="1728750"/>
                  <a:pt x="2603350" y="1710466"/>
                </a:cubicBezTo>
                <a:cubicBezTo>
                  <a:pt x="2643152" y="1670666"/>
                  <a:pt x="2619238" y="1697392"/>
                  <a:pt x="2667896" y="1624405"/>
                </a:cubicBezTo>
                <a:lnTo>
                  <a:pt x="2689412" y="1592132"/>
                </a:lnTo>
                <a:lnTo>
                  <a:pt x="2710927" y="1559859"/>
                </a:lnTo>
                <a:cubicBezTo>
                  <a:pt x="2750154" y="1442171"/>
                  <a:pt x="2687594" y="1620425"/>
                  <a:pt x="2743200" y="1495313"/>
                </a:cubicBezTo>
                <a:cubicBezTo>
                  <a:pt x="2766601" y="1442661"/>
                  <a:pt x="2761033" y="1435871"/>
                  <a:pt x="2775473" y="1387737"/>
                </a:cubicBezTo>
                <a:cubicBezTo>
                  <a:pt x="2781990" y="1366014"/>
                  <a:pt x="2789816" y="1344706"/>
                  <a:pt x="2796988" y="1323191"/>
                </a:cubicBezTo>
                <a:lnTo>
                  <a:pt x="2840019" y="1194099"/>
                </a:lnTo>
                <a:lnTo>
                  <a:pt x="2883049" y="1065007"/>
                </a:lnTo>
                <a:lnTo>
                  <a:pt x="2893807" y="1032734"/>
                </a:lnTo>
                <a:lnTo>
                  <a:pt x="2904564" y="1000461"/>
                </a:lnTo>
                <a:cubicBezTo>
                  <a:pt x="2929165" y="828261"/>
                  <a:pt x="2917743" y="899876"/>
                  <a:pt x="2936837" y="785308"/>
                </a:cubicBezTo>
                <a:cubicBezTo>
                  <a:pt x="2933251" y="699247"/>
                  <a:pt x="2934651" y="612833"/>
                  <a:pt x="2926080" y="527125"/>
                </a:cubicBezTo>
                <a:cubicBezTo>
                  <a:pt x="2923823" y="504558"/>
                  <a:pt x="2911736" y="484094"/>
                  <a:pt x="2904564" y="462579"/>
                </a:cubicBezTo>
                <a:cubicBezTo>
                  <a:pt x="2885628" y="405771"/>
                  <a:pt x="2900103" y="439750"/>
                  <a:pt x="2850776" y="365760"/>
                </a:cubicBezTo>
                <a:lnTo>
                  <a:pt x="2829261" y="333487"/>
                </a:lnTo>
                <a:cubicBezTo>
                  <a:pt x="2822089" y="322729"/>
                  <a:pt x="2816888" y="310356"/>
                  <a:pt x="2807746" y="301214"/>
                </a:cubicBezTo>
                <a:lnTo>
                  <a:pt x="2786230" y="279699"/>
                </a:lnTo>
                <a:cubicBezTo>
                  <a:pt x="2767549" y="223652"/>
                  <a:pt x="2787711" y="268102"/>
                  <a:pt x="2753957" y="225911"/>
                </a:cubicBezTo>
                <a:cubicBezTo>
                  <a:pt x="2745880" y="215815"/>
                  <a:pt x="2742172" y="202152"/>
                  <a:pt x="2732442" y="193638"/>
                </a:cubicBezTo>
                <a:cubicBezTo>
                  <a:pt x="2686914" y="153801"/>
                  <a:pt x="2679950" y="154625"/>
                  <a:pt x="2635623" y="139850"/>
                </a:cubicBezTo>
                <a:cubicBezTo>
                  <a:pt x="2593599" y="97824"/>
                  <a:pt x="2637696" y="135507"/>
                  <a:pt x="2581835" y="107577"/>
                </a:cubicBezTo>
                <a:cubicBezTo>
                  <a:pt x="2570271" y="101795"/>
                  <a:pt x="2549562" y="100405"/>
                  <a:pt x="2528047" y="968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6" name="Google Shape;946;p52"/>
          <p:cNvSpPr/>
          <p:nvPr/>
        </p:nvSpPr>
        <p:spPr>
          <a:xfrm>
            <a:off x="6509385" y="1403866"/>
            <a:ext cx="1280160" cy="2357825"/>
          </a:xfrm>
          <a:custGeom>
            <a:avLst/>
            <a:gdLst/>
            <a:ahLst/>
            <a:cxnLst/>
            <a:rect l="l" t="t" r="r" b="b"/>
            <a:pathLst>
              <a:path w="1280160" h="2357825" extrusionOk="0">
                <a:moveTo>
                  <a:pt x="1140311" y="163265"/>
                </a:moveTo>
                <a:cubicBezTo>
                  <a:pt x="1104452" y="145336"/>
                  <a:pt x="1032194" y="121539"/>
                  <a:pt x="978946" y="98719"/>
                </a:cubicBezTo>
                <a:cubicBezTo>
                  <a:pt x="956836" y="89243"/>
                  <a:pt x="935428" y="78128"/>
                  <a:pt x="914400" y="66446"/>
                </a:cubicBezTo>
                <a:cubicBezTo>
                  <a:pt x="903098" y="60167"/>
                  <a:pt x="893691" y="50712"/>
                  <a:pt x="882127" y="44930"/>
                </a:cubicBezTo>
                <a:cubicBezTo>
                  <a:pt x="871985" y="39859"/>
                  <a:pt x="860612" y="37759"/>
                  <a:pt x="849854" y="34173"/>
                </a:cubicBezTo>
                <a:cubicBezTo>
                  <a:pt x="839096" y="27001"/>
                  <a:pt x="829465" y="17750"/>
                  <a:pt x="817581" y="12657"/>
                </a:cubicBezTo>
                <a:cubicBezTo>
                  <a:pt x="754711" y="-14287"/>
                  <a:pt x="649602" y="9709"/>
                  <a:pt x="602428" y="12657"/>
                </a:cubicBezTo>
                <a:cubicBezTo>
                  <a:pt x="591670" y="16243"/>
                  <a:pt x="580297" y="18344"/>
                  <a:pt x="570155" y="23415"/>
                </a:cubicBezTo>
                <a:cubicBezTo>
                  <a:pt x="551514" y="32735"/>
                  <a:pt x="529709" y="49767"/>
                  <a:pt x="516367" y="66446"/>
                </a:cubicBezTo>
                <a:cubicBezTo>
                  <a:pt x="508290" y="76542"/>
                  <a:pt x="500103" y="86904"/>
                  <a:pt x="494852" y="98719"/>
                </a:cubicBezTo>
                <a:cubicBezTo>
                  <a:pt x="443646" y="213932"/>
                  <a:pt x="500511" y="122503"/>
                  <a:pt x="451821" y="195537"/>
                </a:cubicBezTo>
                <a:cubicBezTo>
                  <a:pt x="411573" y="316290"/>
                  <a:pt x="430864" y="245820"/>
                  <a:pt x="451821" y="518267"/>
                </a:cubicBezTo>
                <a:cubicBezTo>
                  <a:pt x="455167" y="561763"/>
                  <a:pt x="473336" y="647359"/>
                  <a:pt x="473336" y="647359"/>
                </a:cubicBezTo>
                <a:cubicBezTo>
                  <a:pt x="469750" y="780037"/>
                  <a:pt x="469046" y="912824"/>
                  <a:pt x="462579" y="1045392"/>
                </a:cubicBezTo>
                <a:cubicBezTo>
                  <a:pt x="461360" y="1070383"/>
                  <a:pt x="447071" y="1096668"/>
                  <a:pt x="441064" y="1120695"/>
                </a:cubicBezTo>
                <a:cubicBezTo>
                  <a:pt x="425710" y="1182111"/>
                  <a:pt x="436112" y="1162300"/>
                  <a:pt x="419548" y="1217514"/>
                </a:cubicBezTo>
                <a:cubicBezTo>
                  <a:pt x="413031" y="1239237"/>
                  <a:pt x="405205" y="1260545"/>
                  <a:pt x="398033" y="1282060"/>
                </a:cubicBezTo>
                <a:lnTo>
                  <a:pt x="365760" y="1378879"/>
                </a:lnTo>
                <a:lnTo>
                  <a:pt x="344245" y="1443425"/>
                </a:lnTo>
                <a:cubicBezTo>
                  <a:pt x="340659" y="1454182"/>
                  <a:pt x="339777" y="1466262"/>
                  <a:pt x="333487" y="1475697"/>
                </a:cubicBezTo>
                <a:cubicBezTo>
                  <a:pt x="326315" y="1486455"/>
                  <a:pt x="317754" y="1496406"/>
                  <a:pt x="311972" y="1507970"/>
                </a:cubicBezTo>
                <a:cubicBezTo>
                  <a:pt x="306901" y="1518112"/>
                  <a:pt x="306285" y="1530101"/>
                  <a:pt x="301214" y="1540243"/>
                </a:cubicBezTo>
                <a:cubicBezTo>
                  <a:pt x="295432" y="1551807"/>
                  <a:pt x="285481" y="1560952"/>
                  <a:pt x="279699" y="1572516"/>
                </a:cubicBezTo>
                <a:cubicBezTo>
                  <a:pt x="251769" y="1628376"/>
                  <a:pt x="289450" y="1584279"/>
                  <a:pt x="247426" y="1626305"/>
                </a:cubicBezTo>
                <a:cubicBezTo>
                  <a:pt x="226857" y="1688009"/>
                  <a:pt x="250593" y="1632840"/>
                  <a:pt x="215153" y="1680093"/>
                </a:cubicBezTo>
                <a:cubicBezTo>
                  <a:pt x="215143" y="1680107"/>
                  <a:pt x="161369" y="1760768"/>
                  <a:pt x="150607" y="1776912"/>
                </a:cubicBezTo>
                <a:cubicBezTo>
                  <a:pt x="143435" y="1787670"/>
                  <a:pt x="138234" y="1800043"/>
                  <a:pt x="129092" y="1809185"/>
                </a:cubicBezTo>
                <a:cubicBezTo>
                  <a:pt x="89291" y="1848984"/>
                  <a:pt x="113202" y="1822261"/>
                  <a:pt x="64546" y="1895246"/>
                </a:cubicBezTo>
                <a:cubicBezTo>
                  <a:pt x="30452" y="1946388"/>
                  <a:pt x="47119" y="1915255"/>
                  <a:pt x="21515" y="1992065"/>
                </a:cubicBezTo>
                <a:lnTo>
                  <a:pt x="10758" y="2024337"/>
                </a:lnTo>
                <a:lnTo>
                  <a:pt x="0" y="2056610"/>
                </a:lnTo>
                <a:cubicBezTo>
                  <a:pt x="3586" y="2099641"/>
                  <a:pt x="2290" y="2143361"/>
                  <a:pt x="10758" y="2185702"/>
                </a:cubicBezTo>
                <a:cubicBezTo>
                  <a:pt x="16905" y="2216439"/>
                  <a:pt x="44055" y="2223097"/>
                  <a:pt x="64546" y="2239490"/>
                </a:cubicBezTo>
                <a:cubicBezTo>
                  <a:pt x="106737" y="2273244"/>
                  <a:pt x="62287" y="2253082"/>
                  <a:pt x="118334" y="2271763"/>
                </a:cubicBezTo>
                <a:cubicBezTo>
                  <a:pt x="155885" y="2309316"/>
                  <a:pt x="130226" y="2290071"/>
                  <a:pt x="204395" y="2314794"/>
                </a:cubicBezTo>
                <a:lnTo>
                  <a:pt x="268941" y="2336309"/>
                </a:lnTo>
                <a:cubicBezTo>
                  <a:pt x="279699" y="2339895"/>
                  <a:pt x="290095" y="2344843"/>
                  <a:pt x="301214" y="2347067"/>
                </a:cubicBezTo>
                <a:lnTo>
                  <a:pt x="355002" y="2357825"/>
                </a:lnTo>
                <a:cubicBezTo>
                  <a:pt x="455407" y="2354239"/>
                  <a:pt x="556136" y="2355898"/>
                  <a:pt x="656216" y="2347067"/>
                </a:cubicBezTo>
                <a:cubicBezTo>
                  <a:pt x="678807" y="2345074"/>
                  <a:pt x="700477" y="2335695"/>
                  <a:pt x="720762" y="2325552"/>
                </a:cubicBezTo>
                <a:cubicBezTo>
                  <a:pt x="747064" y="2312401"/>
                  <a:pt x="773260" y="2301526"/>
                  <a:pt x="796066" y="2282521"/>
                </a:cubicBezTo>
                <a:cubicBezTo>
                  <a:pt x="807753" y="2272782"/>
                  <a:pt x="817581" y="2261006"/>
                  <a:pt x="828339" y="2250248"/>
                </a:cubicBezTo>
                <a:cubicBezTo>
                  <a:pt x="831925" y="2239490"/>
                  <a:pt x="834025" y="2228117"/>
                  <a:pt x="839096" y="2217975"/>
                </a:cubicBezTo>
                <a:cubicBezTo>
                  <a:pt x="862309" y="2171549"/>
                  <a:pt x="860552" y="2202106"/>
                  <a:pt x="871369" y="2153429"/>
                </a:cubicBezTo>
                <a:cubicBezTo>
                  <a:pt x="877340" y="2126559"/>
                  <a:pt x="889453" y="2037604"/>
                  <a:pt x="892885" y="2013580"/>
                </a:cubicBezTo>
                <a:cubicBezTo>
                  <a:pt x="891424" y="1969753"/>
                  <a:pt x="895465" y="1666315"/>
                  <a:pt x="860612" y="1561759"/>
                </a:cubicBezTo>
                <a:lnTo>
                  <a:pt x="849854" y="1529486"/>
                </a:lnTo>
                <a:cubicBezTo>
                  <a:pt x="837870" y="1409652"/>
                  <a:pt x="830508" y="1395964"/>
                  <a:pt x="849854" y="1260545"/>
                </a:cubicBezTo>
                <a:cubicBezTo>
                  <a:pt x="858095" y="1202858"/>
                  <a:pt x="862703" y="1204665"/>
                  <a:pt x="892885" y="1174483"/>
                </a:cubicBezTo>
                <a:cubicBezTo>
                  <a:pt x="906988" y="1132175"/>
                  <a:pt x="908376" y="1109138"/>
                  <a:pt x="935915" y="1077665"/>
                </a:cubicBezTo>
                <a:cubicBezTo>
                  <a:pt x="952612" y="1058582"/>
                  <a:pt x="971774" y="1041806"/>
                  <a:pt x="989704" y="1023876"/>
                </a:cubicBezTo>
                <a:lnTo>
                  <a:pt x="1043492" y="970088"/>
                </a:lnTo>
                <a:cubicBezTo>
                  <a:pt x="1054250" y="959330"/>
                  <a:pt x="1067326" y="950474"/>
                  <a:pt x="1075765" y="937815"/>
                </a:cubicBezTo>
                <a:cubicBezTo>
                  <a:pt x="1129183" y="857687"/>
                  <a:pt x="1060528" y="956099"/>
                  <a:pt x="1129553" y="873269"/>
                </a:cubicBezTo>
                <a:cubicBezTo>
                  <a:pt x="1168088" y="827026"/>
                  <a:pt x="1137568" y="857239"/>
                  <a:pt x="1161826" y="808723"/>
                </a:cubicBezTo>
                <a:cubicBezTo>
                  <a:pt x="1167608" y="797159"/>
                  <a:pt x="1177559" y="788014"/>
                  <a:pt x="1183341" y="776450"/>
                </a:cubicBezTo>
                <a:cubicBezTo>
                  <a:pt x="1188412" y="766308"/>
                  <a:pt x="1189028" y="754319"/>
                  <a:pt x="1194099" y="744177"/>
                </a:cubicBezTo>
                <a:cubicBezTo>
                  <a:pt x="1199881" y="732613"/>
                  <a:pt x="1210363" y="723719"/>
                  <a:pt x="1215614" y="711905"/>
                </a:cubicBezTo>
                <a:cubicBezTo>
                  <a:pt x="1224825" y="691181"/>
                  <a:pt x="1229957" y="668874"/>
                  <a:pt x="1237129" y="647359"/>
                </a:cubicBezTo>
                <a:lnTo>
                  <a:pt x="1247887" y="615086"/>
                </a:lnTo>
                <a:lnTo>
                  <a:pt x="1269402" y="550540"/>
                </a:lnTo>
                <a:lnTo>
                  <a:pt x="1280160" y="518267"/>
                </a:lnTo>
                <a:cubicBezTo>
                  <a:pt x="1276574" y="464479"/>
                  <a:pt x="1275355" y="410480"/>
                  <a:pt x="1269402" y="356902"/>
                </a:cubicBezTo>
                <a:cubicBezTo>
                  <a:pt x="1268150" y="345632"/>
                  <a:pt x="1264479" y="334353"/>
                  <a:pt x="1258645" y="324629"/>
                </a:cubicBezTo>
                <a:cubicBezTo>
                  <a:pt x="1253427" y="315932"/>
                  <a:pt x="1244301" y="310286"/>
                  <a:pt x="1237129" y="303114"/>
                </a:cubicBezTo>
                <a:cubicBezTo>
                  <a:pt x="1220070" y="251935"/>
                  <a:pt x="1223323" y="242826"/>
                  <a:pt x="1194099" y="206295"/>
                </a:cubicBezTo>
                <a:cubicBezTo>
                  <a:pt x="1187763" y="198375"/>
                  <a:pt x="1176170" y="181194"/>
                  <a:pt x="1140311" y="163265"/>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47" name="Google Shape;947;p5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Idea</a:t>
            </a:r>
            <a:endParaRPr/>
          </a:p>
        </p:txBody>
      </p:sp>
      <p:sp>
        <p:nvSpPr>
          <p:cNvPr id="948" name="Google Shape;948;p52"/>
          <p:cNvSpPr txBox="1">
            <a:spLocks noGrp="1"/>
          </p:cNvSpPr>
          <p:nvPr>
            <p:ph type="body" idx="1"/>
          </p:nvPr>
        </p:nvSpPr>
        <p:spPr>
          <a:xfrm>
            <a:off x="1920876" y="4078313"/>
            <a:ext cx="8366100" cy="2413500"/>
          </a:xfrm>
          <a:prstGeom prst="rect">
            <a:avLst/>
          </a:prstGeom>
          <a:noFill/>
          <a:ln>
            <a:noFill/>
          </a:ln>
        </p:spPr>
        <p:txBody>
          <a:bodyPr spcFirstLastPara="1" wrap="square" lIns="45700" tIns="45700" rIns="45700" bIns="45700" anchor="t" anchorCtr="0">
            <a:spAutoFit/>
          </a:bodyPr>
          <a:lstStyle/>
          <a:p>
            <a:pPr marL="457200" lvl="0" indent="-393700" algn="l" rtl="0">
              <a:lnSpc>
                <a:spcPct val="90000"/>
              </a:lnSpc>
              <a:spcBef>
                <a:spcPts val="0"/>
              </a:spcBef>
              <a:spcAft>
                <a:spcPts val="0"/>
              </a:spcAft>
              <a:buSzPts val="2600"/>
              <a:buChar char="●"/>
            </a:pPr>
            <a:r>
              <a:rPr lang="en-US"/>
              <a:t>Initialization:</a:t>
            </a:r>
            <a:endParaRPr/>
          </a:p>
          <a:p>
            <a:pPr marL="914400" lvl="1" indent="-361950" algn="l" rtl="0">
              <a:lnSpc>
                <a:spcPct val="90000"/>
              </a:lnSpc>
              <a:spcBef>
                <a:spcPts val="0"/>
              </a:spcBef>
              <a:spcAft>
                <a:spcPts val="0"/>
              </a:spcAft>
              <a:buSzPts val="2100"/>
              <a:buChar char="○"/>
            </a:pPr>
            <a:r>
              <a:rPr lang="en-US"/>
              <a:t>Start vertex has distance </a:t>
            </a:r>
            <a:r>
              <a:rPr lang="en-US" b="1">
                <a:solidFill>
                  <a:srgbClr val="FF0000"/>
                </a:solidFill>
              </a:rPr>
              <a:t>0</a:t>
            </a:r>
            <a:r>
              <a:rPr lang="en-US"/>
              <a:t>; all other vertices have distance </a:t>
            </a:r>
            <a:r>
              <a:rPr lang="en-US" b="1">
                <a:solidFill>
                  <a:srgbClr val="FF0000"/>
                </a:solidFill>
              </a:rPr>
              <a:t>∞</a:t>
            </a:r>
            <a:r>
              <a:rPr lang="en-US"/>
              <a:t> </a:t>
            </a:r>
            <a:endParaRPr/>
          </a:p>
          <a:p>
            <a:pPr marL="457200" lvl="0" indent="-393700" algn="l" rtl="0">
              <a:lnSpc>
                <a:spcPct val="90000"/>
              </a:lnSpc>
              <a:spcBef>
                <a:spcPts val="0"/>
              </a:spcBef>
              <a:spcAft>
                <a:spcPts val="0"/>
              </a:spcAft>
              <a:buSzPts val="2600"/>
              <a:buChar char="●"/>
            </a:pPr>
            <a:r>
              <a:rPr lang="en-US"/>
              <a:t>At each step:</a:t>
            </a:r>
            <a:endParaRPr/>
          </a:p>
          <a:p>
            <a:pPr marL="914400" lvl="1" indent="-361950" algn="l" rtl="0">
              <a:lnSpc>
                <a:spcPct val="90000"/>
              </a:lnSpc>
              <a:spcBef>
                <a:spcPts val="0"/>
              </a:spcBef>
              <a:spcAft>
                <a:spcPts val="0"/>
              </a:spcAft>
              <a:buSzPts val="2100"/>
              <a:buChar char="○"/>
            </a:pPr>
            <a:r>
              <a:rPr lang="en-US"/>
              <a:t>Pick closest unknown vertex v</a:t>
            </a:r>
            <a:endParaRPr/>
          </a:p>
          <a:p>
            <a:pPr marL="914400" lvl="1" indent="-361950" algn="l" rtl="0">
              <a:lnSpc>
                <a:spcPct val="90000"/>
              </a:lnSpc>
              <a:spcBef>
                <a:spcPts val="0"/>
              </a:spcBef>
              <a:spcAft>
                <a:spcPts val="0"/>
              </a:spcAft>
              <a:buSzPts val="2100"/>
              <a:buChar char="○"/>
            </a:pPr>
            <a:r>
              <a:rPr lang="en-US"/>
              <a:t>Add it to the “cloud” of known vertices</a:t>
            </a:r>
            <a:endParaRPr/>
          </a:p>
          <a:p>
            <a:pPr marL="914400" lvl="1" indent="-361950" algn="l" rtl="0">
              <a:lnSpc>
                <a:spcPct val="90000"/>
              </a:lnSpc>
              <a:spcBef>
                <a:spcPts val="0"/>
              </a:spcBef>
              <a:spcAft>
                <a:spcPts val="0"/>
              </a:spcAft>
              <a:buSzPts val="2100"/>
              <a:buChar char="○"/>
            </a:pPr>
            <a:r>
              <a:rPr lang="en-US"/>
              <a:t>Update “best-so-far” distances for vertices with edges from v</a:t>
            </a:r>
            <a:endParaRPr/>
          </a:p>
          <a:p>
            <a:pPr marL="457200" lvl="0" indent="0" algn="l" rtl="0">
              <a:lnSpc>
                <a:spcPct val="90000"/>
              </a:lnSpc>
              <a:spcBef>
                <a:spcPts val="600"/>
              </a:spcBef>
              <a:spcAft>
                <a:spcPts val="0"/>
              </a:spcAft>
              <a:buNone/>
            </a:pPr>
            <a:endParaRPr/>
          </a:p>
        </p:txBody>
      </p:sp>
      <p:grpSp>
        <p:nvGrpSpPr>
          <p:cNvPr id="949" name="Google Shape;949;p52"/>
          <p:cNvGrpSpPr/>
          <p:nvPr/>
        </p:nvGrpSpPr>
        <p:grpSpPr>
          <a:xfrm>
            <a:off x="4104519" y="1534742"/>
            <a:ext cx="4555069" cy="2238505"/>
            <a:chOff x="1681898" y="2177550"/>
            <a:chExt cx="3416302" cy="1678879"/>
          </a:xfrm>
        </p:grpSpPr>
        <p:sp>
          <p:nvSpPr>
            <p:cNvPr id="950" name="Google Shape;950;p52"/>
            <p:cNvSpPr/>
            <p:nvPr/>
          </p:nvSpPr>
          <p:spPr>
            <a:xfrm>
              <a:off x="1840650" y="2357632"/>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51" name="Google Shape;951;p52"/>
            <p:cNvSpPr/>
            <p:nvPr/>
          </p:nvSpPr>
          <p:spPr>
            <a:xfrm>
              <a:off x="3097950" y="23004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52" name="Google Shape;952;p52"/>
            <p:cNvSpPr/>
            <p:nvPr/>
          </p:nvSpPr>
          <p:spPr>
            <a:xfrm>
              <a:off x="1726350" y="327203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53" name="Google Shape;953;p52"/>
            <p:cNvSpPr/>
            <p:nvPr/>
          </p:nvSpPr>
          <p:spPr>
            <a:xfrm>
              <a:off x="2926500" y="3100582"/>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54" name="Google Shape;954;p52"/>
            <p:cNvSpPr/>
            <p:nvPr/>
          </p:nvSpPr>
          <p:spPr>
            <a:xfrm>
              <a:off x="4069500" y="23576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955" name="Google Shape;955;p52"/>
            <p:cNvSpPr/>
            <p:nvPr/>
          </p:nvSpPr>
          <p:spPr>
            <a:xfrm>
              <a:off x="4812450" y="23576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956" name="Google Shape;956;p52"/>
            <p:cNvSpPr/>
            <p:nvPr/>
          </p:nvSpPr>
          <p:spPr>
            <a:xfrm>
              <a:off x="3612300" y="3386332"/>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57" name="Google Shape;957;p52"/>
            <p:cNvSpPr/>
            <p:nvPr/>
          </p:nvSpPr>
          <p:spPr>
            <a:xfrm>
              <a:off x="4355250" y="2929132"/>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958" name="Google Shape;958;p52"/>
            <p:cNvCxnSpPr>
              <a:stCxn id="950" idx="6"/>
              <a:endCxn id="953" idx="1"/>
            </p:cNvCxnSpPr>
            <p:nvPr/>
          </p:nvCxnSpPr>
          <p:spPr>
            <a:xfrm>
              <a:off x="2126400" y="2500507"/>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59" name="Google Shape;959;p52"/>
            <p:cNvCxnSpPr>
              <a:stCxn id="953" idx="2"/>
              <a:endCxn id="950" idx="4"/>
            </p:cNvCxnSpPr>
            <p:nvPr/>
          </p:nvCxnSpPr>
          <p:spPr>
            <a:xfrm rot="10800000">
              <a:off x="1983600" y="2643457"/>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60" name="Google Shape;960;p52"/>
            <p:cNvCxnSpPr>
              <a:stCxn id="957" idx="2"/>
              <a:endCxn id="956" idx="0"/>
            </p:cNvCxnSpPr>
            <p:nvPr/>
          </p:nvCxnSpPr>
          <p:spPr>
            <a:xfrm flipH="1">
              <a:off x="3755250" y="30720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1" name="Google Shape;961;p52"/>
            <p:cNvCxnSpPr>
              <a:stCxn id="956" idx="6"/>
              <a:endCxn id="957" idx="4"/>
            </p:cNvCxnSpPr>
            <p:nvPr/>
          </p:nvCxnSpPr>
          <p:spPr>
            <a:xfrm rot="10800000" flipH="1">
              <a:off x="3898050" y="3214807"/>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62" name="Google Shape;962;p52"/>
            <p:cNvCxnSpPr>
              <a:stCxn id="950" idx="3"/>
              <a:endCxn id="952" idx="0"/>
            </p:cNvCxnSpPr>
            <p:nvPr/>
          </p:nvCxnSpPr>
          <p:spPr>
            <a:xfrm flipH="1">
              <a:off x="1869297" y="2601535"/>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63" name="Google Shape;963;p52"/>
            <p:cNvCxnSpPr>
              <a:stCxn id="952" idx="6"/>
              <a:endCxn id="953" idx="3"/>
            </p:cNvCxnSpPr>
            <p:nvPr/>
          </p:nvCxnSpPr>
          <p:spPr>
            <a:xfrm rot="10800000" flipH="1">
              <a:off x="2012100" y="3344407"/>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64" name="Google Shape;964;p52"/>
            <p:cNvCxnSpPr>
              <a:stCxn id="950" idx="7"/>
              <a:endCxn id="951" idx="2"/>
            </p:cNvCxnSpPr>
            <p:nvPr/>
          </p:nvCxnSpPr>
          <p:spPr>
            <a:xfrm>
              <a:off x="2084553" y="2399479"/>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65" name="Google Shape;965;p52"/>
            <p:cNvCxnSpPr>
              <a:stCxn id="951" idx="6"/>
              <a:endCxn id="954" idx="2"/>
            </p:cNvCxnSpPr>
            <p:nvPr/>
          </p:nvCxnSpPr>
          <p:spPr>
            <a:xfrm>
              <a:off x="3383700" y="2443357"/>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966" name="Google Shape;966;p52"/>
            <p:cNvCxnSpPr>
              <a:stCxn id="954" idx="6"/>
              <a:endCxn id="955" idx="2"/>
            </p:cNvCxnSpPr>
            <p:nvPr/>
          </p:nvCxnSpPr>
          <p:spPr>
            <a:xfrm>
              <a:off x="4355250" y="2500507"/>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967" name="Google Shape;967;p52"/>
            <p:cNvCxnSpPr>
              <a:stCxn id="957" idx="1"/>
              <a:endCxn id="954" idx="4"/>
            </p:cNvCxnSpPr>
            <p:nvPr/>
          </p:nvCxnSpPr>
          <p:spPr>
            <a:xfrm rot="10800000">
              <a:off x="4212297" y="2643379"/>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968" name="Google Shape;968;p52"/>
            <p:cNvCxnSpPr>
              <a:stCxn id="955" idx="4"/>
              <a:endCxn id="957" idx="7"/>
            </p:cNvCxnSpPr>
            <p:nvPr/>
          </p:nvCxnSpPr>
          <p:spPr>
            <a:xfrm flipH="1">
              <a:off x="4599225" y="2643382"/>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969" name="Google Shape;969;p52"/>
            <p:cNvCxnSpPr>
              <a:stCxn id="951" idx="5"/>
              <a:endCxn id="956" idx="1"/>
            </p:cNvCxnSpPr>
            <p:nvPr/>
          </p:nvCxnSpPr>
          <p:spPr>
            <a:xfrm>
              <a:off x="3341853" y="2544385"/>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970" name="Google Shape;970;p52"/>
            <p:cNvCxnSpPr>
              <a:stCxn id="951" idx="4"/>
              <a:endCxn id="953" idx="0"/>
            </p:cNvCxnSpPr>
            <p:nvPr/>
          </p:nvCxnSpPr>
          <p:spPr>
            <a:xfrm flipH="1">
              <a:off x="3069225" y="2586232"/>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971" name="Google Shape;971;p52"/>
            <p:cNvCxnSpPr>
              <a:stCxn id="953" idx="5"/>
              <a:endCxn id="956" idx="2"/>
            </p:cNvCxnSpPr>
            <p:nvPr/>
          </p:nvCxnSpPr>
          <p:spPr>
            <a:xfrm>
              <a:off x="3170403" y="3344485"/>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972" name="Google Shape;972;p52"/>
            <p:cNvCxnSpPr>
              <a:stCxn id="956" idx="3"/>
              <a:endCxn id="952" idx="5"/>
            </p:cNvCxnSpPr>
            <p:nvPr/>
          </p:nvCxnSpPr>
          <p:spPr>
            <a:xfrm rot="10800000">
              <a:off x="1970247" y="3515935"/>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73" name="Google Shape;973;p52"/>
            <p:cNvSpPr txBox="1"/>
            <p:nvPr/>
          </p:nvSpPr>
          <p:spPr>
            <a:xfrm>
              <a:off x="2429351" y="21775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74" name="Google Shape;974;p52"/>
            <p:cNvSpPr txBox="1"/>
            <p:nvPr/>
          </p:nvSpPr>
          <p:spPr>
            <a:xfrm>
              <a:off x="3580663" y="220124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5" name="Google Shape;975;p52"/>
            <p:cNvSpPr txBox="1"/>
            <p:nvPr/>
          </p:nvSpPr>
          <p:spPr>
            <a:xfrm>
              <a:off x="4449995" y="223298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76" name="Google Shape;976;p52"/>
            <p:cNvSpPr txBox="1"/>
            <p:nvPr/>
          </p:nvSpPr>
          <p:spPr>
            <a:xfrm>
              <a:off x="475530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77" name="Google Shape;977;p52"/>
            <p:cNvSpPr txBox="1"/>
            <p:nvPr/>
          </p:nvSpPr>
          <p:spPr>
            <a:xfrm>
              <a:off x="3411055" y="275113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978" name="Google Shape;978;p52"/>
            <p:cNvSpPr txBox="1"/>
            <p:nvPr/>
          </p:nvSpPr>
          <p:spPr>
            <a:xfrm>
              <a:off x="4126650" y="270053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979" name="Google Shape;979;p52"/>
            <p:cNvSpPr txBox="1"/>
            <p:nvPr/>
          </p:nvSpPr>
          <p:spPr>
            <a:xfrm>
              <a:off x="3876041" y="290710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980" name="Google Shape;980;p52"/>
            <p:cNvSpPr txBox="1"/>
            <p:nvPr/>
          </p:nvSpPr>
          <p:spPr>
            <a:xfrm>
              <a:off x="4112726" y="321488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81" name="Google Shape;981;p52"/>
            <p:cNvSpPr txBox="1"/>
            <p:nvPr/>
          </p:nvSpPr>
          <p:spPr>
            <a:xfrm>
              <a:off x="3234259" y="3181544"/>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982" name="Google Shape;982;p52"/>
            <p:cNvSpPr txBox="1"/>
            <p:nvPr/>
          </p:nvSpPr>
          <p:spPr>
            <a:xfrm>
              <a:off x="2707538" y="351018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83" name="Google Shape;983;p52"/>
            <p:cNvSpPr txBox="1"/>
            <p:nvPr/>
          </p:nvSpPr>
          <p:spPr>
            <a:xfrm>
              <a:off x="2636036" y="2489691"/>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84" name="Google Shape;984;p52"/>
            <p:cNvSpPr txBox="1"/>
            <p:nvPr/>
          </p:nvSpPr>
          <p:spPr>
            <a:xfrm>
              <a:off x="2412096" y="2911282"/>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85" name="Google Shape;985;p52"/>
            <p:cNvSpPr txBox="1"/>
            <p:nvPr/>
          </p:nvSpPr>
          <p:spPr>
            <a:xfrm>
              <a:off x="2170111" y="315536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86" name="Google Shape;986;p52"/>
            <p:cNvSpPr txBox="1"/>
            <p:nvPr/>
          </p:nvSpPr>
          <p:spPr>
            <a:xfrm>
              <a:off x="1681898" y="2794443"/>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87" name="Google Shape;987;p52"/>
            <p:cNvSpPr txBox="1"/>
            <p:nvPr/>
          </p:nvSpPr>
          <p:spPr>
            <a:xfrm>
              <a:off x="3078940" y="2736250"/>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grpSp>
      <p:sp>
        <p:nvSpPr>
          <p:cNvPr id="988" name="Google Shape;988;p52"/>
          <p:cNvSpPr txBox="1"/>
          <p:nvPr/>
        </p:nvSpPr>
        <p:spPr>
          <a:xfrm>
            <a:off x="4215762" y="1509856"/>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989" name="Google Shape;989;p52"/>
          <p:cNvSpPr txBox="1"/>
          <p:nvPr/>
        </p:nvSpPr>
        <p:spPr>
          <a:xfrm>
            <a:off x="4061210" y="2731081"/>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90" name="Google Shape;990;p52"/>
          <p:cNvSpPr txBox="1"/>
          <p:nvPr/>
        </p:nvSpPr>
        <p:spPr>
          <a:xfrm>
            <a:off x="5805116" y="146420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91" name="Google Shape;991;p52"/>
          <p:cNvSpPr txBox="1"/>
          <p:nvPr/>
        </p:nvSpPr>
        <p:spPr>
          <a:xfrm>
            <a:off x="5537306" y="2621417"/>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400">
              <a:solidFill>
                <a:srgbClr val="FF0000"/>
              </a:solidFill>
              <a:latin typeface="Calibri"/>
              <a:ea typeface="Calibri"/>
              <a:cs typeface="Calibri"/>
              <a:sym typeface="Calibri"/>
            </a:endParaRPr>
          </a:p>
        </p:txBody>
      </p:sp>
      <p:sp>
        <p:nvSpPr>
          <p:cNvPr id="992" name="Google Shape;992;p52"/>
          <p:cNvSpPr txBox="1"/>
          <p:nvPr/>
        </p:nvSpPr>
        <p:spPr>
          <a:xfrm>
            <a:off x="7103421" y="1495610"/>
            <a:ext cx="47801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400">
              <a:solidFill>
                <a:srgbClr val="FF0000"/>
              </a:solidFill>
              <a:latin typeface="Calibri"/>
              <a:ea typeface="Calibri"/>
              <a:cs typeface="Calibri"/>
              <a:sym typeface="Calibri"/>
            </a:endParaRPr>
          </a:p>
        </p:txBody>
      </p:sp>
      <p:sp>
        <p:nvSpPr>
          <p:cNvPr id="993" name="Google Shape;993;p52"/>
          <p:cNvSpPr txBox="1"/>
          <p:nvPr/>
        </p:nvSpPr>
        <p:spPr>
          <a:xfrm>
            <a:off x="6882804" y="3434693"/>
            <a:ext cx="58221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400">
              <a:solidFill>
                <a:srgbClr val="FF0000"/>
              </a:solidFill>
              <a:latin typeface="Calibri"/>
              <a:ea typeface="Calibri"/>
              <a:cs typeface="Calibri"/>
              <a:sym typeface="Calibri"/>
            </a:endParaRPr>
          </a:p>
        </p:txBody>
      </p:sp>
      <p:sp>
        <p:nvSpPr>
          <p:cNvPr id="994" name="Google Shape;994;p52"/>
          <p:cNvSpPr txBox="1"/>
          <p:nvPr/>
        </p:nvSpPr>
        <p:spPr>
          <a:xfrm>
            <a:off x="8139781" y="1524801"/>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5" name="Google Shape;995;p52"/>
          <p:cNvSpPr txBox="1"/>
          <p:nvPr/>
        </p:nvSpPr>
        <p:spPr>
          <a:xfrm>
            <a:off x="7583519" y="2271617"/>
            <a:ext cx="3593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400">
              <a:solidFill>
                <a:srgbClr val="FF0000"/>
              </a:solidFill>
              <a:latin typeface="Calibri"/>
              <a:ea typeface="Calibri"/>
              <a:cs typeface="Calibri"/>
              <a:sym typeface="Calibri"/>
            </a:endParaRPr>
          </a:p>
        </p:txBody>
      </p:sp>
      <p:sp>
        <p:nvSpPr>
          <p:cNvPr id="996" name="Google Shape;996;p52"/>
          <p:cNvSpPr txBox="1"/>
          <p:nvPr/>
        </p:nvSpPr>
        <p:spPr>
          <a:xfrm>
            <a:off x="2394273" y="2868325"/>
            <a:ext cx="128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sz="1800" b="1">
              <a:solidFill>
                <a:schemeClr val="accent6"/>
              </a:solidFill>
              <a:latin typeface="Quattrocento Sans"/>
              <a:ea typeface="Quattrocento Sans"/>
              <a:cs typeface="Quattrocento Sans"/>
              <a:sym typeface="Quattrocento Sans"/>
            </a:endParaRPr>
          </a:p>
        </p:txBody>
      </p:sp>
      <p:sp>
        <p:nvSpPr>
          <p:cNvPr id="997" name="Google Shape;997;p52"/>
          <p:cNvSpPr txBox="1"/>
          <p:nvPr/>
        </p:nvSpPr>
        <p:spPr>
          <a:xfrm>
            <a:off x="8618548" y="1359225"/>
            <a:ext cx="166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EC0D5"/>
                </a:solidFill>
                <a:latin typeface="Quattrocento Sans"/>
                <a:ea typeface="Quattrocento Sans"/>
                <a:cs typeface="Quattrocento Sans"/>
                <a:sym typeface="Quattrocento Sans"/>
              </a:rPr>
              <a:t>UNKNOWN</a:t>
            </a:r>
            <a:endParaRPr/>
          </a:p>
        </p:txBody>
      </p:sp>
      <p:sp>
        <p:nvSpPr>
          <p:cNvPr id="998" name="Google Shape;998;p52"/>
          <p:cNvSpPr txBox="1"/>
          <p:nvPr/>
        </p:nvSpPr>
        <p:spPr>
          <a:xfrm>
            <a:off x="6967913" y="103453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999" name="Google Shape;999;p52"/>
          <p:cNvSpPr txBox="1"/>
          <p:nvPr/>
        </p:nvSpPr>
        <p:spPr>
          <a:xfrm>
            <a:off x="3312837" y="1712130"/>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3"/>
          <p:cNvSpPr txBox="1"/>
          <p:nvPr/>
        </p:nvSpPr>
        <p:spPr>
          <a:xfrm>
            <a:off x="3924150" y="2628578"/>
            <a:ext cx="7629300" cy="4048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05" name="Google Shape;1005;p53"/>
          <p:cNvSpPr txBox="1"/>
          <p:nvPr/>
        </p:nvSpPr>
        <p:spPr>
          <a:xfrm>
            <a:off x="337070" y="263617"/>
            <a:ext cx="8322835" cy="683745"/>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dk1"/>
              </a:buClr>
              <a:buSzPct val="100000"/>
              <a:buFont typeface="Calibri"/>
              <a:buNone/>
            </a:pPr>
            <a:r>
              <a:rPr lang="en-US" sz="4400" i="0">
                <a:solidFill>
                  <a:schemeClr val="dk1"/>
                </a:solidFill>
                <a:latin typeface="Quattrocento Sans"/>
                <a:ea typeface="Quattrocento Sans"/>
                <a:cs typeface="Quattrocento Sans"/>
                <a:sym typeface="Quattrocento Sans"/>
              </a:rPr>
              <a:t>Dijkstra’s Pseudocode (High-Level)</a:t>
            </a:r>
            <a:endParaRPr>
              <a:latin typeface="Quattrocento Sans"/>
              <a:ea typeface="Quattrocento Sans"/>
              <a:cs typeface="Quattrocento Sans"/>
              <a:sym typeface="Quattrocento Sans"/>
            </a:endParaRPr>
          </a:p>
        </p:txBody>
      </p:sp>
      <p:sp>
        <p:nvSpPr>
          <p:cNvPr id="1006" name="Google Shape;1006;p53"/>
          <p:cNvSpPr/>
          <p:nvPr/>
        </p:nvSpPr>
        <p:spPr>
          <a:xfrm>
            <a:off x="468525" y="1619600"/>
            <a:ext cx="3060300" cy="1287900"/>
          </a:xfrm>
          <a:prstGeom prst="wedgeRectCallout">
            <a:avLst>
              <a:gd name="adj1" fmla="val 73701"/>
              <a:gd name="adj2" fmla="val 6397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Similar to “visited” in BFS, “known” is nodes that are finalized (we know their path)</a:t>
            </a:r>
            <a:endParaRPr/>
          </a:p>
        </p:txBody>
      </p:sp>
      <p:sp>
        <p:nvSpPr>
          <p:cNvPr id="1007" name="Google Shape;1007;p53"/>
          <p:cNvSpPr/>
          <p:nvPr/>
        </p:nvSpPr>
        <p:spPr>
          <a:xfrm>
            <a:off x="468400" y="3026150"/>
            <a:ext cx="3060300" cy="1287900"/>
          </a:xfrm>
          <a:prstGeom prst="wedgeRectCallout">
            <a:avLst>
              <a:gd name="adj1" fmla="val 74446"/>
              <a:gd name="adj2" fmla="val -1687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Dijkstra’s algorithm is all about updating “best-so-far” in distTo if we find shorter path! Init all paths to infinite.</a:t>
            </a:r>
            <a:endParaRPr/>
          </a:p>
        </p:txBody>
      </p:sp>
      <p:sp>
        <p:nvSpPr>
          <p:cNvPr id="1008" name="Google Shape;1008;p53"/>
          <p:cNvSpPr/>
          <p:nvPr/>
        </p:nvSpPr>
        <p:spPr>
          <a:xfrm>
            <a:off x="468525" y="4432725"/>
            <a:ext cx="3060300" cy="650700"/>
          </a:xfrm>
          <a:prstGeom prst="wedgeRectCallout">
            <a:avLst>
              <a:gd name="adj1" fmla="val 81112"/>
              <a:gd name="adj2" fmla="val -6620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Order matters: always visit closest first!</a:t>
            </a:r>
            <a:endParaRPr/>
          </a:p>
        </p:txBody>
      </p:sp>
      <p:sp>
        <p:nvSpPr>
          <p:cNvPr id="1009" name="Google Shape;1009;p53"/>
          <p:cNvSpPr/>
          <p:nvPr/>
        </p:nvSpPr>
        <p:spPr>
          <a:xfrm>
            <a:off x="468525" y="5202225"/>
            <a:ext cx="3060300" cy="1581000"/>
          </a:xfrm>
          <a:prstGeom prst="wedgeRectCallout">
            <a:avLst>
              <a:gd name="adj1" fmla="val 87639"/>
              <a:gd name="adj2" fmla="val -3879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Consider all vertices reachable from me: would getting there </a:t>
            </a:r>
            <a:r>
              <a:rPr lang="en-US" sz="1800" i="1">
                <a:solidFill>
                  <a:schemeClr val="lt1"/>
                </a:solidFill>
                <a:latin typeface="Quattrocento Sans"/>
                <a:ea typeface="Quattrocento Sans"/>
                <a:cs typeface="Quattrocento Sans"/>
                <a:sym typeface="Quattrocento Sans"/>
              </a:rPr>
              <a:t>through</a:t>
            </a:r>
            <a:r>
              <a:rPr lang="en-US" sz="1800">
                <a:solidFill>
                  <a:schemeClr val="lt1"/>
                </a:solidFill>
                <a:latin typeface="Quattrocento Sans"/>
                <a:ea typeface="Quattrocento Sans"/>
                <a:cs typeface="Quattrocento Sans"/>
                <a:sym typeface="Quattrocento Sans"/>
              </a:rPr>
              <a:t> me be a shorter path than they currently know about? </a:t>
            </a:r>
            <a:endParaRPr/>
          </a:p>
        </p:txBody>
      </p:sp>
      <p:sp>
        <p:nvSpPr>
          <p:cNvPr id="1010" name="Google Shape;1010;p53"/>
          <p:cNvSpPr txBox="1"/>
          <p:nvPr/>
        </p:nvSpPr>
        <p:spPr>
          <a:xfrm>
            <a:off x="4203550" y="1126225"/>
            <a:ext cx="4641900" cy="1323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Suppose we already visited B, distTo[D] = </a:t>
            </a:r>
            <a:r>
              <a:rPr lang="en-US" sz="1600">
                <a:solidFill>
                  <a:srgbClr val="FF0000"/>
                </a:solidFill>
                <a:latin typeface="Quattrocento Sans"/>
                <a:ea typeface="Quattrocento Sans"/>
                <a:cs typeface="Quattrocento Sans"/>
                <a:sym typeface="Quattrocento Sans"/>
              </a:rPr>
              <a:t>7</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Now considering edge (C, D):</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oldDist = </a:t>
            </a:r>
            <a:r>
              <a:rPr lang="en-US" sz="1600" b="0" i="0" u="none" strike="noStrike" cap="none">
                <a:solidFill>
                  <a:srgbClr val="FF0000"/>
                </a:solidFill>
                <a:latin typeface="Consolas"/>
                <a:ea typeface="Consolas"/>
                <a:cs typeface="Consolas"/>
                <a:sym typeface="Consolas"/>
              </a:rPr>
              <a:t>7</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onsolas"/>
                <a:ea typeface="Consolas"/>
                <a:cs typeface="Consolas"/>
                <a:sym typeface="Consolas"/>
              </a:rPr>
              <a:t>newDist = </a:t>
            </a:r>
            <a:r>
              <a:rPr lang="en-US" sz="1600" b="0" i="0" u="none" strike="noStrike" cap="none">
                <a:solidFill>
                  <a:srgbClr val="FF0000"/>
                </a:solidFill>
                <a:latin typeface="Consolas"/>
                <a:ea typeface="Consolas"/>
                <a:cs typeface="Consolas"/>
                <a:sym typeface="Consolas"/>
              </a:rPr>
              <a:t>3</a:t>
            </a:r>
            <a:r>
              <a:rPr lang="en-US" sz="1600" b="0" i="0" u="none" strike="noStrike" cap="none">
                <a:solidFill>
                  <a:schemeClr val="dk1"/>
                </a:solidFill>
                <a:latin typeface="Consolas"/>
                <a:ea typeface="Consolas"/>
                <a:cs typeface="Consolas"/>
                <a:sym typeface="Consolas"/>
              </a:rPr>
              <a:t> + 1</a:t>
            </a:r>
            <a:endParaRPr/>
          </a:p>
          <a:p>
            <a:pPr marL="742950" marR="0" lvl="1"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Quattrocento Sans"/>
                <a:ea typeface="Quattrocento Sans"/>
                <a:cs typeface="Quattrocento Sans"/>
                <a:sym typeface="Quattrocento Sans"/>
              </a:rPr>
              <a:t>That’s better! Update distTo[D], edgeTo[D]</a:t>
            </a:r>
            <a:endParaRPr/>
          </a:p>
        </p:txBody>
      </p:sp>
      <p:grpSp>
        <p:nvGrpSpPr>
          <p:cNvPr id="1011" name="Google Shape;1011;p53"/>
          <p:cNvGrpSpPr/>
          <p:nvPr/>
        </p:nvGrpSpPr>
        <p:grpSpPr>
          <a:xfrm>
            <a:off x="7950783" y="198925"/>
            <a:ext cx="4057288" cy="2254232"/>
            <a:chOff x="7950783" y="198925"/>
            <a:chExt cx="4057288" cy="2254232"/>
          </a:xfrm>
        </p:grpSpPr>
        <p:grpSp>
          <p:nvGrpSpPr>
            <p:cNvPr id="1012" name="Google Shape;1012;p53"/>
            <p:cNvGrpSpPr/>
            <p:nvPr/>
          </p:nvGrpSpPr>
          <p:grpSpPr>
            <a:xfrm>
              <a:off x="7950783" y="198925"/>
              <a:ext cx="4057288" cy="2254232"/>
              <a:chOff x="7950783" y="198925"/>
              <a:chExt cx="4057288" cy="2254232"/>
            </a:xfrm>
          </p:grpSpPr>
          <p:sp>
            <p:nvSpPr>
              <p:cNvPr id="1013" name="Google Shape;1013;p53"/>
              <p:cNvSpPr/>
              <p:nvPr/>
            </p:nvSpPr>
            <p:spPr>
              <a:xfrm>
                <a:off x="9996254" y="1003735"/>
                <a:ext cx="1254868" cy="1449422"/>
              </a:xfrm>
              <a:custGeom>
                <a:avLst/>
                <a:gdLst/>
                <a:ahLst/>
                <a:cxnLst/>
                <a:rect l="l" t="t" r="r" b="b"/>
                <a:pathLst>
                  <a:path w="1254868" h="1449422" extrusionOk="0">
                    <a:moveTo>
                      <a:pt x="992222" y="9728"/>
                    </a:moveTo>
                    <a:cubicBezTo>
                      <a:pt x="914401" y="12971"/>
                      <a:pt x="836260" y="11706"/>
                      <a:pt x="758758" y="19456"/>
                    </a:cubicBezTo>
                    <a:cubicBezTo>
                      <a:pt x="738352" y="21497"/>
                      <a:pt x="717456" y="27536"/>
                      <a:pt x="700392" y="38911"/>
                    </a:cubicBezTo>
                    <a:lnTo>
                      <a:pt x="671209" y="58366"/>
                    </a:lnTo>
                    <a:lnTo>
                      <a:pt x="612843" y="145915"/>
                    </a:lnTo>
                    <a:cubicBezTo>
                      <a:pt x="606358" y="155643"/>
                      <a:pt x="597085" y="164007"/>
                      <a:pt x="593388" y="175098"/>
                    </a:cubicBezTo>
                    <a:cubicBezTo>
                      <a:pt x="586921" y="194499"/>
                      <a:pt x="572512" y="239628"/>
                      <a:pt x="564205" y="252919"/>
                    </a:cubicBezTo>
                    <a:cubicBezTo>
                      <a:pt x="556914" y="264585"/>
                      <a:pt x="543018" y="270908"/>
                      <a:pt x="535022" y="282102"/>
                    </a:cubicBezTo>
                    <a:cubicBezTo>
                      <a:pt x="526593" y="293902"/>
                      <a:pt x="523610" y="308947"/>
                      <a:pt x="515566" y="321013"/>
                    </a:cubicBezTo>
                    <a:cubicBezTo>
                      <a:pt x="497579" y="347993"/>
                      <a:pt x="471701" y="369832"/>
                      <a:pt x="457200" y="398834"/>
                    </a:cubicBezTo>
                    <a:cubicBezTo>
                      <a:pt x="450715" y="411804"/>
                      <a:pt x="444787" y="425069"/>
                      <a:pt x="437745" y="437745"/>
                    </a:cubicBezTo>
                    <a:cubicBezTo>
                      <a:pt x="428563" y="454273"/>
                      <a:pt x="417408" y="469673"/>
                      <a:pt x="408562" y="486383"/>
                    </a:cubicBezTo>
                    <a:cubicBezTo>
                      <a:pt x="341324" y="613388"/>
                      <a:pt x="373476" y="572637"/>
                      <a:pt x="311285" y="661481"/>
                    </a:cubicBezTo>
                    <a:cubicBezTo>
                      <a:pt x="301988" y="674763"/>
                      <a:pt x="291399" y="687110"/>
                      <a:pt x="282102" y="700392"/>
                    </a:cubicBezTo>
                    <a:cubicBezTo>
                      <a:pt x="268693" y="719548"/>
                      <a:pt x="257221" y="740052"/>
                      <a:pt x="243192" y="758758"/>
                    </a:cubicBezTo>
                    <a:cubicBezTo>
                      <a:pt x="218277" y="791978"/>
                      <a:pt x="191026" y="823382"/>
                      <a:pt x="165371" y="856034"/>
                    </a:cubicBezTo>
                    <a:cubicBezTo>
                      <a:pt x="155354" y="868782"/>
                      <a:pt x="145916" y="881975"/>
                      <a:pt x="136188" y="894945"/>
                    </a:cubicBezTo>
                    <a:cubicBezTo>
                      <a:pt x="126460" y="907915"/>
                      <a:pt x="114256" y="919355"/>
                      <a:pt x="107005" y="933856"/>
                    </a:cubicBezTo>
                    <a:cubicBezTo>
                      <a:pt x="100520" y="946826"/>
                      <a:pt x="95235" y="960469"/>
                      <a:pt x="87549" y="972766"/>
                    </a:cubicBezTo>
                    <a:cubicBezTo>
                      <a:pt x="78956" y="986514"/>
                      <a:pt x="66959" y="997929"/>
                      <a:pt x="58366" y="1011677"/>
                    </a:cubicBezTo>
                    <a:cubicBezTo>
                      <a:pt x="50681" y="1023974"/>
                      <a:pt x="46105" y="1037997"/>
                      <a:pt x="38911" y="1050587"/>
                    </a:cubicBezTo>
                    <a:cubicBezTo>
                      <a:pt x="56" y="1118584"/>
                      <a:pt x="38307" y="1032643"/>
                      <a:pt x="0" y="1128409"/>
                    </a:cubicBezTo>
                    <a:cubicBezTo>
                      <a:pt x="6485" y="1180290"/>
                      <a:pt x="8114" y="1233012"/>
                      <a:pt x="19456" y="1284051"/>
                    </a:cubicBezTo>
                    <a:cubicBezTo>
                      <a:pt x="21446" y="1293004"/>
                      <a:pt x="31865" y="1297636"/>
                      <a:pt x="38911" y="1303507"/>
                    </a:cubicBezTo>
                    <a:cubicBezTo>
                      <a:pt x="42016" y="1306095"/>
                      <a:pt x="96896" y="1347933"/>
                      <a:pt x="107005" y="1352145"/>
                    </a:cubicBezTo>
                    <a:cubicBezTo>
                      <a:pt x="135400" y="1363976"/>
                      <a:pt x="167040" y="1367571"/>
                      <a:pt x="194554" y="1381328"/>
                    </a:cubicBezTo>
                    <a:cubicBezTo>
                      <a:pt x="207524" y="1387813"/>
                      <a:pt x="219707" y="1396197"/>
                      <a:pt x="233464" y="1400783"/>
                    </a:cubicBezTo>
                    <a:cubicBezTo>
                      <a:pt x="258831" y="1409239"/>
                      <a:pt x="287369" y="1408281"/>
                      <a:pt x="311285" y="1420239"/>
                    </a:cubicBezTo>
                    <a:cubicBezTo>
                      <a:pt x="367838" y="1448515"/>
                      <a:pt x="335892" y="1437310"/>
                      <a:pt x="408562" y="1449422"/>
                    </a:cubicBezTo>
                    <a:cubicBezTo>
                      <a:pt x="543919" y="1439010"/>
                      <a:pt x="600146" y="1448880"/>
                      <a:pt x="700392" y="1420239"/>
                    </a:cubicBezTo>
                    <a:cubicBezTo>
                      <a:pt x="710251" y="1417422"/>
                      <a:pt x="720404" y="1415097"/>
                      <a:pt x="729575" y="1410511"/>
                    </a:cubicBezTo>
                    <a:cubicBezTo>
                      <a:pt x="746486" y="1402055"/>
                      <a:pt x="763688" y="1393432"/>
                      <a:pt x="778213" y="1381328"/>
                    </a:cubicBezTo>
                    <a:cubicBezTo>
                      <a:pt x="802873" y="1360778"/>
                      <a:pt x="823609" y="1335932"/>
                      <a:pt x="846307" y="1313234"/>
                    </a:cubicBezTo>
                    <a:cubicBezTo>
                      <a:pt x="856035" y="1303506"/>
                      <a:pt x="864484" y="1292305"/>
                      <a:pt x="875490" y="1284051"/>
                    </a:cubicBezTo>
                    <a:cubicBezTo>
                      <a:pt x="973606" y="1210462"/>
                      <a:pt x="852553" y="1304120"/>
                      <a:pt x="953311" y="1215958"/>
                    </a:cubicBezTo>
                    <a:cubicBezTo>
                      <a:pt x="1019340" y="1158184"/>
                      <a:pt x="968347" y="1218609"/>
                      <a:pt x="1021405" y="1147864"/>
                    </a:cubicBezTo>
                    <a:cubicBezTo>
                      <a:pt x="1042270" y="1085265"/>
                      <a:pt x="1014775" y="1153254"/>
                      <a:pt x="1060315" y="1089498"/>
                    </a:cubicBezTo>
                    <a:cubicBezTo>
                      <a:pt x="1094055" y="1042262"/>
                      <a:pt x="1068328" y="1063746"/>
                      <a:pt x="1089498" y="1021405"/>
                    </a:cubicBezTo>
                    <a:cubicBezTo>
                      <a:pt x="1097954" y="1004494"/>
                      <a:pt x="1110225" y="989677"/>
                      <a:pt x="1118681" y="972766"/>
                    </a:cubicBezTo>
                    <a:cubicBezTo>
                      <a:pt x="1161263" y="887602"/>
                      <a:pt x="1119997" y="959530"/>
                      <a:pt x="1147864" y="885217"/>
                    </a:cubicBezTo>
                    <a:cubicBezTo>
                      <a:pt x="1152955" y="871639"/>
                      <a:pt x="1161933" y="859771"/>
                      <a:pt x="1167319" y="846307"/>
                    </a:cubicBezTo>
                    <a:cubicBezTo>
                      <a:pt x="1174936" y="827266"/>
                      <a:pt x="1180290" y="807396"/>
                      <a:pt x="1186775" y="787941"/>
                    </a:cubicBezTo>
                    <a:lnTo>
                      <a:pt x="1196502" y="758758"/>
                    </a:lnTo>
                    <a:cubicBezTo>
                      <a:pt x="1199745" y="749030"/>
                      <a:pt x="1203743" y="739523"/>
                      <a:pt x="1206230" y="729575"/>
                    </a:cubicBezTo>
                    <a:cubicBezTo>
                      <a:pt x="1209473" y="716605"/>
                      <a:pt x="1213157" y="703737"/>
                      <a:pt x="1215958" y="690664"/>
                    </a:cubicBezTo>
                    <a:cubicBezTo>
                      <a:pt x="1222887" y="658330"/>
                      <a:pt x="1227392" y="625467"/>
                      <a:pt x="1235413" y="593387"/>
                    </a:cubicBezTo>
                    <a:cubicBezTo>
                      <a:pt x="1250702" y="532233"/>
                      <a:pt x="1243250" y="567712"/>
                      <a:pt x="1254868" y="486383"/>
                    </a:cubicBezTo>
                    <a:cubicBezTo>
                      <a:pt x="1251626" y="389106"/>
                      <a:pt x="1253953" y="291484"/>
                      <a:pt x="1245141" y="194553"/>
                    </a:cubicBezTo>
                    <a:cubicBezTo>
                      <a:pt x="1244083" y="182910"/>
                      <a:pt x="1230914" y="175827"/>
                      <a:pt x="1225685" y="165370"/>
                    </a:cubicBezTo>
                    <a:cubicBezTo>
                      <a:pt x="1221099" y="156199"/>
                      <a:pt x="1221234" y="144980"/>
                      <a:pt x="1215958" y="136187"/>
                    </a:cubicBezTo>
                    <a:cubicBezTo>
                      <a:pt x="1203017" y="114619"/>
                      <a:pt x="1145370" y="85055"/>
                      <a:pt x="1138137" y="77822"/>
                    </a:cubicBezTo>
                    <a:cubicBezTo>
                      <a:pt x="1131652" y="71337"/>
                      <a:pt x="1126018" y="63869"/>
                      <a:pt x="1118681" y="58366"/>
                    </a:cubicBezTo>
                    <a:cubicBezTo>
                      <a:pt x="1092452" y="38694"/>
                      <a:pt x="1039345" y="0"/>
                      <a:pt x="1001949" y="0"/>
                    </a:cubicBezTo>
                    <a:lnTo>
                      <a:pt x="992222" y="9728"/>
                    </a:ln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14" name="Google Shape;1014;p53"/>
              <p:cNvSpPr/>
              <p:nvPr/>
            </p:nvSpPr>
            <p:spPr>
              <a:xfrm>
                <a:off x="8659905" y="352344"/>
                <a:ext cx="1857983" cy="1834115"/>
              </a:xfrm>
              <a:custGeom>
                <a:avLst/>
                <a:gdLst/>
                <a:ahLst/>
                <a:cxnLst/>
                <a:rect l="l" t="t" r="r" b="b"/>
                <a:pathLst>
                  <a:path w="1857983" h="1834115" extrusionOk="0">
                    <a:moveTo>
                      <a:pt x="1284051" y="112319"/>
                    </a:moveTo>
                    <a:cubicBezTo>
                      <a:pt x="1251626" y="104213"/>
                      <a:pt x="1192337" y="112260"/>
                      <a:pt x="1147864" y="102592"/>
                    </a:cubicBezTo>
                    <a:cubicBezTo>
                      <a:pt x="1116657" y="95808"/>
                      <a:pt x="1090390" y="74422"/>
                      <a:pt x="1060315" y="63681"/>
                    </a:cubicBezTo>
                    <a:cubicBezTo>
                      <a:pt x="1044744" y="58120"/>
                      <a:pt x="1027628" y="58303"/>
                      <a:pt x="1011677" y="53953"/>
                    </a:cubicBezTo>
                    <a:cubicBezTo>
                      <a:pt x="894393" y="21966"/>
                      <a:pt x="1017151" y="42478"/>
                      <a:pt x="875489" y="24770"/>
                    </a:cubicBezTo>
                    <a:cubicBezTo>
                      <a:pt x="733753" y="-22472"/>
                      <a:pt x="841264" y="9669"/>
                      <a:pt x="486383" y="24770"/>
                    </a:cubicBezTo>
                    <a:cubicBezTo>
                      <a:pt x="453825" y="26155"/>
                      <a:pt x="421532" y="31255"/>
                      <a:pt x="389106" y="34498"/>
                    </a:cubicBezTo>
                    <a:cubicBezTo>
                      <a:pt x="372893" y="37741"/>
                      <a:pt x="356304" y="39475"/>
                      <a:pt x="340468" y="44226"/>
                    </a:cubicBezTo>
                    <a:cubicBezTo>
                      <a:pt x="323743" y="49244"/>
                      <a:pt x="308395" y="58159"/>
                      <a:pt x="291830" y="63681"/>
                    </a:cubicBezTo>
                    <a:cubicBezTo>
                      <a:pt x="279147" y="67909"/>
                      <a:pt x="265889" y="70166"/>
                      <a:pt x="252919" y="73409"/>
                    </a:cubicBezTo>
                    <a:cubicBezTo>
                      <a:pt x="243191" y="79894"/>
                      <a:pt x="234193" y="87636"/>
                      <a:pt x="223736" y="92864"/>
                    </a:cubicBezTo>
                    <a:cubicBezTo>
                      <a:pt x="171856" y="118804"/>
                      <a:pt x="216368" y="81565"/>
                      <a:pt x="155643" y="122047"/>
                    </a:cubicBezTo>
                    <a:cubicBezTo>
                      <a:pt x="148012" y="127134"/>
                      <a:pt x="143233" y="135631"/>
                      <a:pt x="136187" y="141502"/>
                    </a:cubicBezTo>
                    <a:cubicBezTo>
                      <a:pt x="123732" y="151881"/>
                      <a:pt x="108741" y="159221"/>
                      <a:pt x="97277" y="170685"/>
                    </a:cubicBezTo>
                    <a:cubicBezTo>
                      <a:pt x="89010" y="178952"/>
                      <a:pt x="85124" y="190739"/>
                      <a:pt x="77821" y="199868"/>
                    </a:cubicBezTo>
                    <a:cubicBezTo>
                      <a:pt x="53695" y="230026"/>
                      <a:pt x="58870" y="208590"/>
                      <a:pt x="38911" y="248507"/>
                    </a:cubicBezTo>
                    <a:cubicBezTo>
                      <a:pt x="34325" y="257678"/>
                      <a:pt x="32783" y="268089"/>
                      <a:pt x="29183" y="277690"/>
                    </a:cubicBezTo>
                    <a:cubicBezTo>
                      <a:pt x="1711" y="350950"/>
                      <a:pt x="16300" y="300041"/>
                      <a:pt x="0" y="365238"/>
                    </a:cubicBezTo>
                    <a:cubicBezTo>
                      <a:pt x="3243" y="465757"/>
                      <a:pt x="1015" y="566602"/>
                      <a:pt x="9728" y="666796"/>
                    </a:cubicBezTo>
                    <a:cubicBezTo>
                      <a:pt x="14025" y="716211"/>
                      <a:pt x="26881" y="764590"/>
                      <a:pt x="38911" y="812711"/>
                    </a:cubicBezTo>
                    <a:cubicBezTo>
                      <a:pt x="45396" y="838651"/>
                      <a:pt x="48435" y="865706"/>
                      <a:pt x="58366" y="890532"/>
                    </a:cubicBezTo>
                    <a:cubicBezTo>
                      <a:pt x="71336" y="922958"/>
                      <a:pt x="88807" y="953928"/>
                      <a:pt x="97277" y="987809"/>
                    </a:cubicBezTo>
                    <a:cubicBezTo>
                      <a:pt x="103762" y="1013749"/>
                      <a:pt x="108276" y="1040264"/>
                      <a:pt x="116732" y="1065630"/>
                    </a:cubicBezTo>
                    <a:cubicBezTo>
                      <a:pt x="119975" y="1075358"/>
                      <a:pt x="123973" y="1084865"/>
                      <a:pt x="126460" y="1094813"/>
                    </a:cubicBezTo>
                    <a:cubicBezTo>
                      <a:pt x="130470" y="1110853"/>
                      <a:pt x="132469" y="1127341"/>
                      <a:pt x="136187" y="1143451"/>
                    </a:cubicBezTo>
                    <a:cubicBezTo>
                      <a:pt x="159985" y="1246577"/>
                      <a:pt x="149518" y="1193441"/>
                      <a:pt x="175098" y="1289366"/>
                    </a:cubicBezTo>
                    <a:cubicBezTo>
                      <a:pt x="178602" y="1302508"/>
                      <a:pt x="193168" y="1370439"/>
                      <a:pt x="204281" y="1396370"/>
                    </a:cubicBezTo>
                    <a:cubicBezTo>
                      <a:pt x="240980" y="1482001"/>
                      <a:pt x="206990" y="1384366"/>
                      <a:pt x="243191" y="1483919"/>
                    </a:cubicBezTo>
                    <a:cubicBezTo>
                      <a:pt x="268740" y="1554179"/>
                      <a:pt x="246718" y="1526355"/>
                      <a:pt x="282102" y="1561741"/>
                    </a:cubicBezTo>
                    <a:cubicBezTo>
                      <a:pt x="285345" y="1571469"/>
                      <a:pt x="286850" y="1581960"/>
                      <a:pt x="291830" y="1590924"/>
                    </a:cubicBezTo>
                    <a:cubicBezTo>
                      <a:pt x="325688" y="1651869"/>
                      <a:pt x="338110" y="1656660"/>
                      <a:pt x="389106" y="1707656"/>
                    </a:cubicBezTo>
                    <a:cubicBezTo>
                      <a:pt x="416751" y="1735300"/>
                      <a:pt x="407015" y="1727396"/>
                      <a:pt x="447472" y="1756294"/>
                    </a:cubicBezTo>
                    <a:cubicBezTo>
                      <a:pt x="456985" y="1763089"/>
                      <a:pt x="466198" y="1770521"/>
                      <a:pt x="476655" y="1775749"/>
                    </a:cubicBezTo>
                    <a:cubicBezTo>
                      <a:pt x="485826" y="1780335"/>
                      <a:pt x="496667" y="1780891"/>
                      <a:pt x="505838" y="1785477"/>
                    </a:cubicBezTo>
                    <a:cubicBezTo>
                      <a:pt x="516295" y="1790705"/>
                      <a:pt x="524275" y="1800327"/>
                      <a:pt x="535021" y="1804932"/>
                    </a:cubicBezTo>
                    <a:cubicBezTo>
                      <a:pt x="547310" y="1810198"/>
                      <a:pt x="560881" y="1811760"/>
                      <a:pt x="573932" y="1814660"/>
                    </a:cubicBezTo>
                    <a:cubicBezTo>
                      <a:pt x="644366" y="1830312"/>
                      <a:pt x="599603" y="1816731"/>
                      <a:pt x="651753" y="1834115"/>
                    </a:cubicBezTo>
                    <a:cubicBezTo>
                      <a:pt x="729574" y="1830872"/>
                      <a:pt x="807513" y="1829746"/>
                      <a:pt x="885217" y="1824387"/>
                    </a:cubicBezTo>
                    <a:cubicBezTo>
                      <a:pt x="903367" y="1823135"/>
                      <a:pt x="943314" y="1813385"/>
                      <a:pt x="963038" y="1804932"/>
                    </a:cubicBezTo>
                    <a:cubicBezTo>
                      <a:pt x="976367" y="1799220"/>
                      <a:pt x="988192" y="1790063"/>
                      <a:pt x="1001949" y="1785477"/>
                    </a:cubicBezTo>
                    <a:cubicBezTo>
                      <a:pt x="1017634" y="1780249"/>
                      <a:pt x="1034374" y="1778992"/>
                      <a:pt x="1050587" y="1775749"/>
                    </a:cubicBezTo>
                    <a:cubicBezTo>
                      <a:pt x="1060315" y="1769264"/>
                      <a:pt x="1069619" y="1762094"/>
                      <a:pt x="1079770" y="1756294"/>
                    </a:cubicBezTo>
                    <a:cubicBezTo>
                      <a:pt x="1092361" y="1749099"/>
                      <a:pt x="1106384" y="1744524"/>
                      <a:pt x="1118681" y="1736838"/>
                    </a:cubicBezTo>
                    <a:cubicBezTo>
                      <a:pt x="1132429" y="1728245"/>
                      <a:pt x="1144398" y="1717079"/>
                      <a:pt x="1157591" y="1707656"/>
                    </a:cubicBezTo>
                    <a:cubicBezTo>
                      <a:pt x="1167105" y="1700861"/>
                      <a:pt x="1177975" y="1695899"/>
                      <a:pt x="1186774" y="1688200"/>
                    </a:cubicBezTo>
                    <a:cubicBezTo>
                      <a:pt x="1204029" y="1673102"/>
                      <a:pt x="1222695" y="1658640"/>
                      <a:pt x="1235413" y="1639562"/>
                    </a:cubicBezTo>
                    <a:cubicBezTo>
                      <a:pt x="1241898" y="1629834"/>
                      <a:pt x="1246070" y="1618078"/>
                      <a:pt x="1254868" y="1610379"/>
                    </a:cubicBezTo>
                    <a:cubicBezTo>
                      <a:pt x="1272465" y="1594981"/>
                      <a:pt x="1293779" y="1584438"/>
                      <a:pt x="1313234" y="1571468"/>
                    </a:cubicBezTo>
                    <a:cubicBezTo>
                      <a:pt x="1360472" y="1539976"/>
                      <a:pt x="1391638" y="1521957"/>
                      <a:pt x="1429966" y="1464464"/>
                    </a:cubicBezTo>
                    <a:cubicBezTo>
                      <a:pt x="1436451" y="1454736"/>
                      <a:pt x="1444193" y="1445738"/>
                      <a:pt x="1449421" y="1435281"/>
                    </a:cubicBezTo>
                    <a:cubicBezTo>
                      <a:pt x="1454007" y="1426110"/>
                      <a:pt x="1453461" y="1414630"/>
                      <a:pt x="1459149" y="1406098"/>
                    </a:cubicBezTo>
                    <a:cubicBezTo>
                      <a:pt x="1466780" y="1394652"/>
                      <a:pt x="1479886" y="1387774"/>
                      <a:pt x="1488332" y="1376915"/>
                    </a:cubicBezTo>
                    <a:cubicBezTo>
                      <a:pt x="1502687" y="1358458"/>
                      <a:pt x="1514273" y="1338004"/>
                      <a:pt x="1527243" y="1318549"/>
                    </a:cubicBezTo>
                    <a:lnTo>
                      <a:pt x="1566153" y="1260183"/>
                    </a:lnTo>
                    <a:lnTo>
                      <a:pt x="1585608" y="1231000"/>
                    </a:lnTo>
                    <a:cubicBezTo>
                      <a:pt x="1592093" y="1221272"/>
                      <a:pt x="1600722" y="1212672"/>
                      <a:pt x="1605064" y="1201817"/>
                    </a:cubicBezTo>
                    <a:cubicBezTo>
                      <a:pt x="1633203" y="1131468"/>
                      <a:pt x="1614832" y="1167709"/>
                      <a:pt x="1663430" y="1094813"/>
                    </a:cubicBezTo>
                    <a:lnTo>
                      <a:pt x="1682885" y="1065630"/>
                    </a:lnTo>
                    <a:cubicBezTo>
                      <a:pt x="1689370" y="1055902"/>
                      <a:pt x="1694073" y="1044714"/>
                      <a:pt x="1702340" y="1036447"/>
                    </a:cubicBezTo>
                    <a:lnTo>
                      <a:pt x="1721796" y="1016992"/>
                    </a:lnTo>
                    <a:cubicBezTo>
                      <a:pt x="1731860" y="986798"/>
                      <a:pt x="1732946" y="978953"/>
                      <a:pt x="1750979" y="948898"/>
                    </a:cubicBezTo>
                    <a:cubicBezTo>
                      <a:pt x="1763009" y="928848"/>
                      <a:pt x="1776919" y="909987"/>
                      <a:pt x="1789889" y="890532"/>
                    </a:cubicBezTo>
                    <a:lnTo>
                      <a:pt x="1809345" y="861349"/>
                    </a:lnTo>
                    <a:lnTo>
                      <a:pt x="1838528" y="773800"/>
                    </a:lnTo>
                    <a:cubicBezTo>
                      <a:pt x="1841770" y="764072"/>
                      <a:pt x="1846244" y="754672"/>
                      <a:pt x="1848255" y="744617"/>
                    </a:cubicBezTo>
                    <a:lnTo>
                      <a:pt x="1857983" y="695979"/>
                    </a:lnTo>
                    <a:cubicBezTo>
                      <a:pt x="1854740" y="618158"/>
                      <a:pt x="1854009" y="540191"/>
                      <a:pt x="1848255" y="462515"/>
                    </a:cubicBezTo>
                    <a:cubicBezTo>
                      <a:pt x="1847498" y="452289"/>
                      <a:pt x="1844680" y="441535"/>
                      <a:pt x="1838528" y="433332"/>
                    </a:cubicBezTo>
                    <a:cubicBezTo>
                      <a:pt x="1824771" y="414989"/>
                      <a:pt x="1806102" y="400907"/>
                      <a:pt x="1789889" y="384694"/>
                    </a:cubicBezTo>
                    <a:cubicBezTo>
                      <a:pt x="1780161" y="374966"/>
                      <a:pt x="1773011" y="361663"/>
                      <a:pt x="1760706" y="355511"/>
                    </a:cubicBezTo>
                    <a:cubicBezTo>
                      <a:pt x="1747736" y="349026"/>
                      <a:pt x="1733861" y="344100"/>
                      <a:pt x="1721796" y="336056"/>
                    </a:cubicBezTo>
                    <a:cubicBezTo>
                      <a:pt x="1714165" y="330968"/>
                      <a:pt x="1709677" y="322103"/>
                      <a:pt x="1702340" y="316600"/>
                    </a:cubicBezTo>
                    <a:cubicBezTo>
                      <a:pt x="1683634" y="302571"/>
                      <a:pt x="1660507" y="294224"/>
                      <a:pt x="1643974" y="277690"/>
                    </a:cubicBezTo>
                    <a:cubicBezTo>
                      <a:pt x="1637489" y="271205"/>
                      <a:pt x="1631856" y="263737"/>
                      <a:pt x="1624519" y="258234"/>
                    </a:cubicBezTo>
                    <a:cubicBezTo>
                      <a:pt x="1605813" y="244205"/>
                      <a:pt x="1588837" y="224995"/>
                      <a:pt x="1566153" y="219324"/>
                    </a:cubicBezTo>
                    <a:cubicBezTo>
                      <a:pt x="1553183" y="216081"/>
                      <a:pt x="1540048" y="213438"/>
                      <a:pt x="1527243" y="209596"/>
                    </a:cubicBezTo>
                    <a:cubicBezTo>
                      <a:pt x="1507600" y="203703"/>
                      <a:pt x="1488986" y="194163"/>
                      <a:pt x="1468877" y="190141"/>
                    </a:cubicBezTo>
                    <a:lnTo>
                      <a:pt x="1420238" y="180413"/>
                    </a:lnTo>
                    <a:cubicBezTo>
                      <a:pt x="1407268" y="173928"/>
                      <a:pt x="1394906" y="166050"/>
                      <a:pt x="1381328" y="160958"/>
                    </a:cubicBezTo>
                    <a:cubicBezTo>
                      <a:pt x="1368810" y="156264"/>
                      <a:pt x="1355223" y="155072"/>
                      <a:pt x="1342417" y="151230"/>
                    </a:cubicBezTo>
                    <a:cubicBezTo>
                      <a:pt x="1288044" y="134918"/>
                      <a:pt x="1316476" y="120425"/>
                      <a:pt x="1284051" y="11231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1015" name="Google Shape;1015;p53"/>
              <p:cNvCxnSpPr>
                <a:stCxn id="1016" idx="1"/>
                <a:endCxn id="1017" idx="3"/>
              </p:cNvCxnSpPr>
              <p:nvPr/>
            </p:nvCxnSpPr>
            <p:spPr>
              <a:xfrm flipH="1">
                <a:off x="9563048" y="1801743"/>
                <a:ext cx="947400" cy="1200"/>
              </a:xfrm>
              <a:prstGeom prst="straightConnector1">
                <a:avLst/>
              </a:prstGeom>
              <a:noFill/>
              <a:ln w="76200" cap="flat" cmpd="sng">
                <a:solidFill>
                  <a:srgbClr val="0070C0"/>
                </a:solidFill>
                <a:prstDash val="solid"/>
                <a:round/>
                <a:headEnd type="none" w="sm" len="sm"/>
                <a:tailEnd type="none" w="sm" len="sm"/>
              </a:ln>
            </p:spPr>
          </p:cxnSp>
          <p:sp>
            <p:nvSpPr>
              <p:cNvPr id="1017" name="Google Shape;1017;p53"/>
              <p:cNvSpPr/>
              <p:nvPr/>
            </p:nvSpPr>
            <p:spPr>
              <a:xfrm>
                <a:off x="9139907" y="1634357"/>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C</a:t>
                </a:r>
                <a:endParaRPr sz="2133" b="0" i="0" u="none" strike="noStrike" cap="none">
                  <a:solidFill>
                    <a:srgbClr val="000000"/>
                  </a:solidFill>
                  <a:latin typeface="Calibri"/>
                  <a:ea typeface="Calibri"/>
                  <a:cs typeface="Calibri"/>
                  <a:sym typeface="Calibri"/>
                </a:endParaRPr>
              </a:p>
            </p:txBody>
          </p:sp>
          <p:sp>
            <p:nvSpPr>
              <p:cNvPr id="1016" name="Google Shape;1016;p53"/>
              <p:cNvSpPr/>
              <p:nvPr/>
            </p:nvSpPr>
            <p:spPr>
              <a:xfrm>
                <a:off x="10510448" y="1633143"/>
                <a:ext cx="423200" cy="337200"/>
              </a:xfrm>
              <a:prstGeom prst="rect">
                <a:avLst/>
              </a:prstGeom>
              <a:solidFill>
                <a:srgbClr val="A2CDED"/>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D</a:t>
                </a:r>
                <a:endParaRPr sz="2133" b="0" i="0" u="none" strike="noStrike" cap="none">
                  <a:solidFill>
                    <a:srgbClr val="000000"/>
                  </a:solidFill>
                  <a:latin typeface="Calibri"/>
                  <a:ea typeface="Calibri"/>
                  <a:cs typeface="Calibri"/>
                  <a:sym typeface="Calibri"/>
                </a:endParaRPr>
              </a:p>
            </p:txBody>
          </p:sp>
          <p:sp>
            <p:nvSpPr>
              <p:cNvPr id="1018" name="Google Shape;1018;p53"/>
              <p:cNvSpPr/>
              <p:nvPr/>
            </p:nvSpPr>
            <p:spPr>
              <a:xfrm>
                <a:off x="9822357" y="871795"/>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B</a:t>
                </a:r>
                <a:endParaRPr sz="2133" b="0" i="0" u="none" strike="noStrike" cap="none">
                  <a:solidFill>
                    <a:srgbClr val="BFBFBF"/>
                  </a:solidFill>
                  <a:latin typeface="Calibri"/>
                  <a:ea typeface="Calibri"/>
                  <a:cs typeface="Calibri"/>
                  <a:sym typeface="Calibri"/>
                </a:endParaRPr>
              </a:p>
            </p:txBody>
          </p:sp>
          <p:sp>
            <p:nvSpPr>
              <p:cNvPr id="1019" name="Google Shape;1019;p53"/>
              <p:cNvSpPr/>
              <p:nvPr/>
            </p:nvSpPr>
            <p:spPr>
              <a:xfrm>
                <a:off x="8863077" y="570568"/>
                <a:ext cx="423200" cy="337200"/>
              </a:xfrm>
              <a:prstGeom prst="rect">
                <a:avLst/>
              </a:prstGeom>
              <a:solidFill>
                <a:srgbClr val="CFE6F6"/>
              </a:solidFill>
              <a:ln w="19050" cap="flat" cmpd="sng">
                <a:solidFill>
                  <a:srgbClr val="BFBFB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BFBFBF"/>
                    </a:solidFill>
                    <a:latin typeface="Calibri"/>
                    <a:ea typeface="Calibri"/>
                    <a:cs typeface="Calibri"/>
                    <a:sym typeface="Calibri"/>
                  </a:rPr>
                  <a:t>A</a:t>
                </a:r>
                <a:endParaRPr sz="2133" b="0" i="0" u="none" strike="noStrike" cap="none">
                  <a:solidFill>
                    <a:srgbClr val="BFBFBF"/>
                  </a:solidFill>
                  <a:latin typeface="Calibri"/>
                  <a:ea typeface="Calibri"/>
                  <a:cs typeface="Calibri"/>
                  <a:sym typeface="Calibri"/>
                </a:endParaRPr>
              </a:p>
            </p:txBody>
          </p:sp>
          <p:cxnSp>
            <p:nvCxnSpPr>
              <p:cNvPr id="1020" name="Google Shape;1020;p53"/>
              <p:cNvCxnSpPr>
                <a:stCxn id="1016" idx="0"/>
                <a:endCxn id="1018" idx="3"/>
              </p:cNvCxnSpPr>
              <p:nvPr/>
            </p:nvCxnSpPr>
            <p:spPr>
              <a:xfrm rot="10800000">
                <a:off x="10245648" y="1040343"/>
                <a:ext cx="476400" cy="592800"/>
              </a:xfrm>
              <a:prstGeom prst="straightConnector1">
                <a:avLst/>
              </a:prstGeom>
              <a:noFill/>
              <a:ln w="19050" cap="flat" cmpd="sng">
                <a:solidFill>
                  <a:schemeClr val="dk2"/>
                </a:solidFill>
                <a:prstDash val="solid"/>
                <a:round/>
                <a:headEnd type="none" w="sm" len="sm"/>
                <a:tailEnd type="none" w="sm" len="sm"/>
              </a:ln>
            </p:spPr>
          </p:cxnSp>
          <p:cxnSp>
            <p:nvCxnSpPr>
              <p:cNvPr id="1021" name="Google Shape;1021;p53"/>
              <p:cNvCxnSpPr>
                <a:stCxn id="1018" idx="1"/>
                <a:endCxn id="1019" idx="3"/>
              </p:cNvCxnSpPr>
              <p:nvPr/>
            </p:nvCxnSpPr>
            <p:spPr>
              <a:xfrm rot="10800000">
                <a:off x="9286257" y="739195"/>
                <a:ext cx="536100" cy="301200"/>
              </a:xfrm>
              <a:prstGeom prst="straightConnector1">
                <a:avLst/>
              </a:prstGeom>
              <a:noFill/>
              <a:ln w="19050" cap="flat" cmpd="sng">
                <a:solidFill>
                  <a:schemeClr val="dk2"/>
                </a:solidFill>
                <a:prstDash val="solid"/>
                <a:round/>
                <a:headEnd type="none" w="sm" len="sm"/>
                <a:tailEnd type="none" w="sm" len="sm"/>
              </a:ln>
            </p:spPr>
          </p:cxnSp>
          <p:cxnSp>
            <p:nvCxnSpPr>
              <p:cNvPr id="1022" name="Google Shape;1022;p53"/>
              <p:cNvCxnSpPr>
                <a:stCxn id="1017" idx="0"/>
                <a:endCxn id="1019" idx="2"/>
              </p:cNvCxnSpPr>
              <p:nvPr/>
            </p:nvCxnSpPr>
            <p:spPr>
              <a:xfrm rot="10800000">
                <a:off x="9074607" y="907757"/>
                <a:ext cx="276900" cy="726600"/>
              </a:xfrm>
              <a:prstGeom prst="straightConnector1">
                <a:avLst/>
              </a:prstGeom>
              <a:noFill/>
              <a:ln w="19050" cap="flat" cmpd="sng">
                <a:solidFill>
                  <a:schemeClr val="dk2"/>
                </a:solidFill>
                <a:prstDash val="solid"/>
                <a:round/>
                <a:headEnd type="none" w="sm" len="sm"/>
                <a:tailEnd type="none" w="sm" len="sm"/>
              </a:ln>
            </p:spPr>
          </p:cxnSp>
          <p:sp>
            <p:nvSpPr>
              <p:cNvPr id="1023" name="Google Shape;1023;p53"/>
              <p:cNvSpPr txBox="1"/>
              <p:nvPr/>
            </p:nvSpPr>
            <p:spPr>
              <a:xfrm>
                <a:off x="9813827" y="198925"/>
                <a:ext cx="13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6"/>
                    </a:solidFill>
                    <a:latin typeface="Quattrocento Sans"/>
                    <a:ea typeface="Quattrocento Sans"/>
                    <a:cs typeface="Quattrocento Sans"/>
                    <a:sym typeface="Quattrocento Sans"/>
                  </a:rPr>
                  <a:t>KNOWN</a:t>
                </a:r>
                <a:endParaRPr/>
              </a:p>
            </p:txBody>
          </p:sp>
          <p:sp>
            <p:nvSpPr>
              <p:cNvPr id="1024" name="Google Shape;1024;p53"/>
              <p:cNvSpPr txBox="1"/>
              <p:nvPr/>
            </p:nvSpPr>
            <p:spPr>
              <a:xfrm>
                <a:off x="10611535" y="719174"/>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1025" name="Google Shape;1025;p53"/>
              <p:cNvSpPr txBox="1"/>
              <p:nvPr/>
            </p:nvSpPr>
            <p:spPr>
              <a:xfrm>
                <a:off x="8924230" y="27223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sp>
            <p:nvSpPr>
              <p:cNvPr id="1026" name="Google Shape;1026;p53"/>
              <p:cNvSpPr txBox="1"/>
              <p:nvPr/>
            </p:nvSpPr>
            <p:spPr>
              <a:xfrm>
                <a:off x="9889526" y="55239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7" name="Google Shape;1027;p53"/>
              <p:cNvSpPr txBox="1"/>
              <p:nvPr/>
            </p:nvSpPr>
            <p:spPr>
              <a:xfrm>
                <a:off x="9274245" y="1330419"/>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3</a:t>
                </a:r>
                <a:endParaRPr sz="2000">
                  <a:solidFill>
                    <a:srgbClr val="FF0000"/>
                  </a:solidFill>
                  <a:latin typeface="Calibri"/>
                  <a:ea typeface="Calibri"/>
                  <a:cs typeface="Calibri"/>
                  <a:sym typeface="Calibri"/>
                </a:endParaRPr>
              </a:p>
            </p:txBody>
          </p:sp>
          <p:sp>
            <p:nvSpPr>
              <p:cNvPr id="1028" name="Google Shape;1028;p53"/>
              <p:cNvSpPr txBox="1"/>
              <p:nvPr/>
            </p:nvSpPr>
            <p:spPr>
              <a:xfrm>
                <a:off x="10636117" y="1286593"/>
                <a:ext cx="49422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9" name="Google Shape;1029;p53"/>
              <p:cNvSpPr txBox="1"/>
              <p:nvPr/>
            </p:nvSpPr>
            <p:spPr>
              <a:xfrm>
                <a:off x="9416969" y="524266"/>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030" name="Google Shape;1030;p53"/>
              <p:cNvSpPr txBox="1"/>
              <p:nvPr/>
            </p:nvSpPr>
            <p:spPr>
              <a:xfrm>
                <a:off x="8922862" y="103665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1031" name="Google Shape;1031;p53"/>
              <p:cNvSpPr txBox="1"/>
              <p:nvPr/>
            </p:nvSpPr>
            <p:spPr>
              <a:xfrm>
                <a:off x="10359034" y="959404"/>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1032" name="Google Shape;1032;p53"/>
              <p:cNvSpPr txBox="1"/>
              <p:nvPr/>
            </p:nvSpPr>
            <p:spPr>
              <a:xfrm>
                <a:off x="9848988" y="1723612"/>
                <a:ext cx="3401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033" name="Google Shape;1033;p53"/>
              <p:cNvSpPr txBox="1"/>
              <p:nvPr/>
            </p:nvSpPr>
            <p:spPr>
              <a:xfrm>
                <a:off x="7950783" y="44493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sp>
          <p:nvSpPr>
            <p:cNvPr id="1034" name="Google Shape;1034;p53"/>
            <p:cNvSpPr txBox="1"/>
            <p:nvPr/>
          </p:nvSpPr>
          <p:spPr>
            <a:xfrm>
              <a:off x="9532511" y="1720181"/>
              <a:ext cx="3064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u</a:t>
              </a:r>
              <a:endParaRPr/>
            </a:p>
          </p:txBody>
        </p:sp>
        <p:sp>
          <p:nvSpPr>
            <p:cNvPr id="1035" name="Google Shape;1035;p53"/>
            <p:cNvSpPr txBox="1"/>
            <p:nvPr/>
          </p:nvSpPr>
          <p:spPr>
            <a:xfrm>
              <a:off x="10238643" y="1736605"/>
              <a:ext cx="293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Quattrocento Sans"/>
                  <a:ea typeface="Quattrocento Sans"/>
                  <a:cs typeface="Quattrocento Sans"/>
                  <a:sym typeface="Quattrocento Sans"/>
                </a:rPr>
                <a:t>v</a:t>
              </a:r>
              <a:endParaRPr/>
            </a:p>
          </p:txBody>
        </p:sp>
      </p:grpSp>
      <p:sp>
        <p:nvSpPr>
          <p:cNvPr id="1036" name="Google Shape;1036;p53"/>
          <p:cNvSpPr txBox="1"/>
          <p:nvPr/>
        </p:nvSpPr>
        <p:spPr>
          <a:xfrm>
            <a:off x="3924150" y="2917188"/>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3"/>
                </a:solidFill>
                <a:latin typeface="Consolas"/>
                <a:ea typeface="Consolas"/>
                <a:cs typeface="Consolas"/>
                <a:sym typeface="Consolas"/>
              </a:rPr>
              <a:t>Set</a:t>
            </a:r>
            <a:r>
              <a:rPr lang="en-US" sz="1600">
                <a:solidFill>
                  <a:schemeClr val="dk1"/>
                </a:solidFill>
                <a:latin typeface="Consolas"/>
                <a:ea typeface="Consolas"/>
                <a:cs typeface="Consolas"/>
                <a:sym typeface="Consolas"/>
              </a:rPr>
              <a:t> known; </a:t>
            </a:r>
            <a:r>
              <a:rPr lang="en-US" sz="1600">
                <a:solidFill>
                  <a:schemeClr val="accent3"/>
                </a:solidFill>
                <a:latin typeface="Consolas"/>
                <a:ea typeface="Consolas"/>
                <a:cs typeface="Consolas"/>
                <a:sym typeface="Consolas"/>
              </a:rPr>
              <a:t>Map</a:t>
            </a:r>
            <a:r>
              <a:rPr lang="en-US" sz="1600">
                <a:solidFill>
                  <a:schemeClr val="dk1"/>
                </a:solidFill>
                <a:latin typeface="Consolas"/>
                <a:ea typeface="Consolas"/>
                <a:cs typeface="Consolas"/>
                <a:sym typeface="Consolas"/>
              </a:rPr>
              <a:t> edgeTo, distTo;</a:t>
            </a:r>
            <a:endParaRPr/>
          </a:p>
        </p:txBody>
      </p:sp>
      <p:sp>
        <p:nvSpPr>
          <p:cNvPr id="1037" name="Google Shape;1037;p53"/>
          <p:cNvSpPr txBox="1"/>
          <p:nvPr/>
        </p:nvSpPr>
        <p:spPr>
          <a:xfrm>
            <a:off x="3924150" y="3290975"/>
            <a:ext cx="7629300" cy="431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initialize distTo with all nodes mapped to ∞, except start to 0</a:t>
            </a:r>
            <a:endParaRPr/>
          </a:p>
        </p:txBody>
      </p:sp>
      <p:sp>
        <p:nvSpPr>
          <p:cNvPr id="1038" name="Google Shape;1038;p53"/>
          <p:cNvSpPr txBox="1"/>
          <p:nvPr/>
        </p:nvSpPr>
        <p:spPr>
          <a:xfrm>
            <a:off x="3924150" y="3586475"/>
            <a:ext cx="7629300" cy="1317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while</a:t>
            </a:r>
            <a:r>
              <a:rPr lang="en-US" sz="1600">
                <a:solidFill>
                  <a:schemeClr val="dk1"/>
                </a:solidFill>
                <a:latin typeface="Consolas"/>
                <a:ea typeface="Consolas"/>
                <a:cs typeface="Consolas"/>
                <a:sym typeface="Consolas"/>
              </a:rPr>
              <a:t> (there are unknown vertices):</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let u be the closest unknown vertex</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(u);</a:t>
            </a:r>
            <a:endParaRPr/>
          </a:p>
        </p:txBody>
      </p:sp>
      <p:sp>
        <p:nvSpPr>
          <p:cNvPr id="1039" name="Google Shape;1039;p53"/>
          <p:cNvSpPr txBox="1"/>
          <p:nvPr/>
        </p:nvSpPr>
        <p:spPr>
          <a:xfrm>
            <a:off x="3871950" y="4472175"/>
            <a:ext cx="7733700" cy="1280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for</a:t>
            </a:r>
            <a:r>
              <a:rPr lang="en-US" sz="1600">
                <a:solidFill>
                  <a:schemeClr val="dk1"/>
                </a:solidFill>
                <a:latin typeface="Consolas"/>
                <a:ea typeface="Consolas"/>
                <a:cs typeface="Consolas"/>
                <a:sym typeface="Consolas"/>
              </a:rPr>
              <a:t> each edge (u,v) from u with weight w:</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(v)      </a:t>
            </a:r>
            <a:r>
              <a:rPr lang="en-US" sz="1600">
                <a:solidFill>
                  <a:srgbClr val="6EA0C0"/>
                </a:solidFill>
                <a:latin typeface="Consolas"/>
                <a:ea typeface="Consolas"/>
                <a:cs typeface="Consolas"/>
                <a:sym typeface="Consolas"/>
              </a:rPr>
              <a:t>// previous best path to v</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a:solidFill>
                  <a:schemeClr val="dk1"/>
                </a:solidFill>
                <a:latin typeface="Consolas"/>
                <a:ea typeface="Consolas"/>
                <a:cs typeface="Consolas"/>
                <a:sym typeface="Consolas"/>
              </a:rPr>
              <a:t>(u) + w  </a:t>
            </a:r>
            <a:r>
              <a:rPr lang="en-US" sz="1600">
                <a:solidFill>
                  <a:srgbClr val="6EA0C0"/>
                </a:solidFill>
                <a:latin typeface="Consolas"/>
                <a:ea typeface="Consolas"/>
                <a:cs typeface="Consolas"/>
                <a:sym typeface="Consolas"/>
              </a:rPr>
              <a:t>// what if we went through u?</a:t>
            </a:r>
            <a:endParaRPr>
              <a:solidFill>
                <a:schemeClr val="dk1"/>
              </a:solidFill>
            </a:endParaRPr>
          </a:p>
        </p:txBody>
      </p:sp>
      <p:sp>
        <p:nvSpPr>
          <p:cNvPr id="1040" name="Google Shape;1040;p53"/>
          <p:cNvSpPr txBox="1"/>
          <p:nvPr/>
        </p:nvSpPr>
        <p:spPr>
          <a:xfrm>
            <a:off x="3831750" y="5655275"/>
            <a:ext cx="78141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(newDist &lt; oldDist):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newDist)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a:solidFill>
                  <a:schemeClr val="dk1"/>
                </a:solidFill>
                <a:latin typeface="Consolas"/>
                <a:ea typeface="Consolas"/>
                <a:cs typeface="Consolas"/>
                <a:sym typeface="Consolas"/>
              </a:rPr>
              <a:t>(v, 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
                                        <p:tgtEl>
                                          <p:spTgt spid="100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10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7"/>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fade">
                                      <p:cBhvr>
                                        <p:cTn id="24" dur="1000"/>
                                        <p:tgtEl>
                                          <p:spTgt spid="1038"/>
                                        </p:tgtEl>
                                      </p:cBhvr>
                                    </p:animEffect>
                                  </p:childTnLst>
                                </p:cTn>
                              </p:par>
                              <p:par>
                                <p:cTn id="25" presetID="1" presetClass="entr" presetSubtype="0" fill="hold" nodeType="withEffect">
                                  <p:stCondLst>
                                    <p:cond delay="0"/>
                                  </p:stCondLst>
                                  <p:childTnLst>
                                    <p:set>
                                      <p:cBhvr>
                                        <p:cTn id="26" dur="1" fill="hold">
                                          <p:stCondLst>
                                            <p:cond delay="0"/>
                                          </p:stCondLst>
                                        </p:cTn>
                                        <p:tgtEl>
                                          <p:spTgt spid="1011"/>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40"/>
                                        </p:tgtEl>
                                        <p:attrNameLst>
                                          <p:attrName>style.visibility</p:attrName>
                                        </p:attrNameLst>
                                      </p:cBhvr>
                                      <p:to>
                                        <p:strVal val="visible"/>
                                      </p:to>
                                    </p:set>
                                    <p:animEffect transition="in" filter="fade">
                                      <p:cBhvr>
                                        <p:cTn id="30" dur="1000"/>
                                        <p:tgtEl>
                                          <p:spTgt spid="104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Effect transition="in" filter="fade">
                                      <p:cBhvr>
                                        <p:cTn id="37" dur="1000"/>
                                        <p:tgtEl>
                                          <p:spTgt spid="1039"/>
                                        </p:tgtEl>
                                      </p:cBhvr>
                                    </p:animEffect>
                                  </p:childTnLst>
                                </p:cTn>
                              </p:par>
                              <p:par>
                                <p:cTn id="38" presetID="1" presetClass="entr" presetSubtype="0" fill="hold" nodeType="withEffect">
                                  <p:stCondLst>
                                    <p:cond delay="0"/>
                                  </p:stCondLst>
                                  <p:childTnLst>
                                    <p:set>
                                      <p:cBhvr>
                                        <p:cTn id="39" dur="1" fill="hold">
                                          <p:stCondLst>
                                            <p:cond delay="0"/>
                                          </p:stCondLst>
                                        </p:cTn>
                                        <p:tgtEl>
                                          <p:spTgt spid="1010">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10">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10">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10">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Key Properties</a:t>
            </a:r>
            <a:endParaRPr/>
          </a:p>
        </p:txBody>
      </p:sp>
      <p:sp>
        <p:nvSpPr>
          <p:cNvPr id="1048" name="Google Shape;1048;p54"/>
          <p:cNvSpPr txBox="1">
            <a:spLocks noGrp="1"/>
          </p:cNvSpPr>
          <p:nvPr>
            <p:ph type="body" idx="1"/>
          </p:nvPr>
        </p:nvSpPr>
        <p:spPr>
          <a:xfrm>
            <a:off x="379875" y="1707073"/>
            <a:ext cx="3899100" cy="21579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100"/>
              <a:t>Once a vertex is marked known, its shortest path is known</a:t>
            </a:r>
            <a:endParaRPr sz="1900"/>
          </a:p>
          <a:p>
            <a:pPr marL="265176" lvl="1" indent="-159384" algn="l" rtl="0">
              <a:lnSpc>
                <a:spcPct val="90000"/>
              </a:lnSpc>
              <a:spcBef>
                <a:spcPts val="400"/>
              </a:spcBef>
              <a:spcAft>
                <a:spcPts val="0"/>
              </a:spcAft>
              <a:buSzPts val="1900"/>
              <a:buChar char="○"/>
            </a:pPr>
            <a:r>
              <a:rPr lang="en-US" sz="1900"/>
              <a:t>Can reconstruct path by following back-pointers (in edgeTo map)</a:t>
            </a:r>
            <a:endParaRPr sz="1900"/>
          </a:p>
        </p:txBody>
      </p:sp>
      <p:sp>
        <p:nvSpPr>
          <p:cNvPr id="1049" name="Google Shape;1049;p54"/>
          <p:cNvSpPr txBox="1"/>
          <p:nvPr/>
        </p:nvSpPr>
        <p:spPr>
          <a:xfrm>
            <a:off x="4279042" y="1703916"/>
            <a:ext cx="7629234" cy="4140725"/>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0">
                <a:solidFill>
                  <a:schemeClr val="accent3"/>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0">
                <a:solidFill>
                  <a:schemeClr val="accent3"/>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3"/>
                </a:solidFill>
                <a:latin typeface="Consolas"/>
                <a:ea typeface="Consolas"/>
                <a:cs typeface="Consolas"/>
                <a:sym typeface="Consolas"/>
              </a:rPr>
              <a:t>Set</a:t>
            </a:r>
            <a:r>
              <a:rPr lang="en-US" sz="1600" b="0">
                <a:solidFill>
                  <a:schemeClr val="dk1"/>
                </a:solidFill>
                <a:latin typeface="Consolas"/>
                <a:ea typeface="Consolas"/>
                <a:cs typeface="Consolas"/>
                <a:sym typeface="Consolas"/>
              </a:rPr>
              <a:t> known; </a:t>
            </a:r>
            <a:r>
              <a:rPr lang="en-US" sz="1600" b="0">
                <a:solidFill>
                  <a:schemeClr val="accent3"/>
                </a:solidFill>
                <a:latin typeface="Consolas"/>
                <a:ea typeface="Consolas"/>
                <a:cs typeface="Consolas"/>
                <a:sym typeface="Consolas"/>
              </a:rPr>
              <a:t>Map</a:t>
            </a:r>
            <a:r>
              <a:rPr lang="en-US" sz="1600" b="0">
                <a:solidFill>
                  <a:schemeClr val="dk1"/>
                </a:solidFill>
                <a:latin typeface="Consolas"/>
                <a:ea typeface="Consolas"/>
                <a:cs typeface="Consolas"/>
                <a:sym typeface="Consolas"/>
              </a:rPr>
              <a:t> 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1050" name="Google Shape;1050;p54"/>
          <p:cNvSpPr txBox="1"/>
          <p:nvPr/>
        </p:nvSpPr>
        <p:spPr>
          <a:xfrm>
            <a:off x="0" y="3161625"/>
            <a:ext cx="42792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4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While a vertex is not known, another shorter path might be found</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We call this update </a:t>
            </a:r>
            <a:r>
              <a:rPr lang="en-US" sz="1900" b="1">
                <a:solidFill>
                  <a:schemeClr val="accent3"/>
                </a:solidFill>
                <a:latin typeface="Quattrocento Sans"/>
                <a:ea typeface="Quattrocento Sans"/>
                <a:cs typeface="Quattrocento Sans"/>
                <a:sym typeface="Quattrocento Sans"/>
              </a:rPr>
              <a:t>relaxing</a:t>
            </a:r>
            <a:r>
              <a:rPr lang="en-US" sz="1900">
                <a:solidFill>
                  <a:schemeClr val="dk1"/>
                </a:solidFill>
                <a:latin typeface="Quattrocento Sans"/>
                <a:ea typeface="Quattrocento Sans"/>
                <a:cs typeface="Quattrocento Sans"/>
                <a:sym typeface="Quattrocento Sans"/>
              </a:rPr>
              <a:t> the distance because it only ever shortens the current best path</a:t>
            </a:r>
            <a:br>
              <a:rPr lang="en-US" sz="1900">
                <a:solidFill>
                  <a:schemeClr val="dk1"/>
                </a:solidFill>
                <a:latin typeface="Quattrocento Sans"/>
                <a:ea typeface="Quattrocento Sans"/>
                <a:cs typeface="Quattrocento Sans"/>
                <a:sym typeface="Quattrocento Sans"/>
              </a:rPr>
            </a:br>
            <a:endParaRPr sz="1900">
              <a:latin typeface="Quattrocento Sans"/>
              <a:ea typeface="Quattrocento Sans"/>
              <a:cs typeface="Quattrocento Sans"/>
              <a:sym typeface="Quattrocento Sans"/>
            </a:endParaRPr>
          </a:p>
        </p:txBody>
      </p:sp>
      <p:sp>
        <p:nvSpPr>
          <p:cNvPr id="1051" name="Google Shape;1051;p54"/>
          <p:cNvSpPr txBox="1"/>
          <p:nvPr/>
        </p:nvSpPr>
        <p:spPr>
          <a:xfrm>
            <a:off x="120750" y="4716375"/>
            <a:ext cx="4037700" cy="1815300"/>
          </a:xfrm>
          <a:prstGeom prst="rect">
            <a:avLst/>
          </a:prstGeom>
          <a:noFill/>
          <a:ln>
            <a:noFill/>
          </a:ln>
        </p:spPr>
        <p:txBody>
          <a:bodyPr spcFirstLastPara="1" wrap="square" lIns="91425" tIns="91425" rIns="91425" bIns="91425" anchor="t" anchorCtr="0">
            <a:spAutoFit/>
          </a:bodyPr>
          <a:lstStyle/>
          <a:p>
            <a:pPr marL="91440" lvl="0" indent="-120650" algn="l" rtl="0">
              <a:lnSpc>
                <a:spcPct val="90000"/>
              </a:lnSpc>
              <a:spcBef>
                <a:spcPts val="1600"/>
              </a:spcBef>
              <a:spcAft>
                <a:spcPts val="0"/>
              </a:spcAft>
              <a:buClr>
                <a:schemeClr val="accent1"/>
              </a:buClr>
              <a:buSzPts val="1900"/>
              <a:buFont typeface="Quattrocento Sans"/>
              <a:buChar char=" "/>
            </a:pPr>
            <a:r>
              <a:rPr lang="en-US" sz="1900">
                <a:solidFill>
                  <a:schemeClr val="dk1"/>
                </a:solidFill>
                <a:latin typeface="Quattrocento Sans"/>
                <a:ea typeface="Quattrocento Sans"/>
                <a:cs typeface="Quattrocento Sans"/>
                <a:sym typeface="Quattrocento Sans"/>
              </a:rPr>
              <a:t>Going through closest vertices first lets us confidently say no shorter path will be found once known</a:t>
            </a:r>
            <a:endParaRPr sz="1900">
              <a:solidFill>
                <a:schemeClr val="dk1"/>
              </a:solidFill>
              <a:latin typeface="Quattrocento Sans"/>
              <a:ea typeface="Quattrocento Sans"/>
              <a:cs typeface="Quattrocento Sans"/>
              <a:sym typeface="Quattrocento Sans"/>
            </a:endParaRPr>
          </a:p>
          <a:p>
            <a:pPr marL="265176" lvl="1" indent="-159384" algn="l" rtl="0">
              <a:lnSpc>
                <a:spcPct val="90000"/>
              </a:lnSpc>
              <a:spcBef>
                <a:spcPts val="400"/>
              </a:spcBef>
              <a:spcAft>
                <a:spcPts val="0"/>
              </a:spcAft>
              <a:buClr>
                <a:srgbClr val="B6A479"/>
              </a:buClr>
              <a:buSzPts val="1900"/>
              <a:buFont typeface="Quattrocento Sans"/>
              <a:buChar char="-"/>
            </a:pPr>
            <a:r>
              <a:rPr lang="en-US" sz="1900">
                <a:solidFill>
                  <a:schemeClr val="dk1"/>
                </a:solidFill>
                <a:latin typeface="Quattrocento Sans"/>
                <a:ea typeface="Quattrocento Sans"/>
                <a:cs typeface="Quattrocento Sans"/>
                <a:sym typeface="Quattrocento Sans"/>
              </a:rPr>
              <a:t>Because not possible to find a shorter path that uses a farther vertex we’ll consider later</a:t>
            </a:r>
            <a:endParaRPr sz="1900">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10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485" name="Google Shape;485;p32"/>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486" name="Google Shape;486;p32"/>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487" name="Google Shape;487;p32"/>
          <p:cNvSpPr/>
          <p:nvPr/>
        </p:nvSpPr>
        <p:spPr>
          <a:xfrm>
            <a:off x="2206150" y="2071750"/>
            <a:ext cx="1852200" cy="422700"/>
          </a:xfrm>
          <a:prstGeom prst="wedgeRectCallout">
            <a:avLst>
              <a:gd name="adj1" fmla="val 77959"/>
              <a:gd name="adj2" fmla="val 9745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come back…</a:t>
            </a:r>
            <a:endParaRPr/>
          </a:p>
        </p:txBody>
      </p:sp>
      <p:sp>
        <p:nvSpPr>
          <p:cNvPr id="488" name="Google Shape;488;p32"/>
          <p:cNvSpPr/>
          <p:nvPr/>
        </p:nvSpPr>
        <p:spPr>
          <a:xfrm>
            <a:off x="970700" y="2589725"/>
            <a:ext cx="2370000" cy="634800"/>
          </a:xfrm>
          <a:prstGeom prst="wedgeRectCallout">
            <a:avLst>
              <a:gd name="adj1" fmla="val 111706"/>
              <a:gd name="adj2" fmla="val 2020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How do we find this??</a:t>
            </a:r>
            <a:endParaRPr/>
          </a:p>
        </p:txBody>
      </p:sp>
      <p:sp>
        <p:nvSpPr>
          <p:cNvPr id="489" name="Google Shape;489;p32"/>
          <p:cNvSpPr/>
          <p:nvPr/>
        </p:nvSpPr>
        <p:spPr>
          <a:xfrm>
            <a:off x="2029675" y="3319800"/>
            <a:ext cx="1791300" cy="320700"/>
          </a:xfrm>
          <a:prstGeom prst="wedgeRectCallout">
            <a:avLst>
              <a:gd name="adj1" fmla="val 100488"/>
              <a:gd name="adj2" fmla="val -5706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HashSet</a:t>
            </a:r>
            <a:endParaRPr/>
          </a:p>
        </p:txBody>
      </p:sp>
      <p:sp>
        <p:nvSpPr>
          <p:cNvPr id="490" name="Google Shape;490;p32"/>
          <p:cNvSpPr/>
          <p:nvPr/>
        </p:nvSpPr>
        <p:spPr>
          <a:xfrm>
            <a:off x="1638850" y="3811425"/>
            <a:ext cx="2057100" cy="422700"/>
          </a:xfrm>
          <a:prstGeom prst="wedgeRectCallout">
            <a:avLst>
              <a:gd name="adj1" fmla="val 105445"/>
              <a:gd name="adj2" fmla="val -100248"/>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worst case</a:t>
            </a:r>
            <a:endParaRPr/>
          </a:p>
        </p:txBody>
      </p:sp>
      <p:grpSp>
        <p:nvGrpSpPr>
          <p:cNvPr id="491" name="Google Shape;491;p32"/>
          <p:cNvGrpSpPr/>
          <p:nvPr/>
        </p:nvGrpSpPr>
        <p:grpSpPr>
          <a:xfrm>
            <a:off x="1863175" y="4405050"/>
            <a:ext cx="3452574" cy="719210"/>
            <a:chOff x="1863175" y="4786050"/>
            <a:chExt cx="3452574" cy="719210"/>
          </a:xfrm>
        </p:grpSpPr>
        <p:sp>
          <p:nvSpPr>
            <p:cNvPr id="492" name="Google Shape;492;p32"/>
            <p:cNvSpPr/>
            <p:nvPr/>
          </p:nvSpPr>
          <p:spPr>
            <a:xfrm>
              <a:off x="1863175" y="4786050"/>
              <a:ext cx="2124300" cy="320700"/>
            </a:xfrm>
            <a:prstGeom prst="wedgeRectCallout">
              <a:avLst>
                <a:gd name="adj1" fmla="val 98484"/>
                <a:gd name="adj2" fmla="val -17832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O(1) for HashMap</a:t>
              </a:r>
              <a:endParaRPr/>
            </a:p>
          </p:txBody>
        </p:sp>
        <p:sp>
          <p:nvSpPr>
            <p:cNvPr id="493" name="Google Shape;493;p32"/>
            <p:cNvSpPr/>
            <p:nvPr/>
          </p:nvSpPr>
          <p:spPr>
            <a:xfrm rot="6315809">
              <a:off x="4471523" y="4461279"/>
              <a:ext cx="180051" cy="1514662"/>
            </a:xfrm>
            <a:prstGeom prst="triangle">
              <a:avLst>
                <a:gd name="adj" fmla="val 0"/>
              </a:avLst>
            </a:prstGeom>
            <a:solidFill>
              <a:srgbClr val="A48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2"/>
          <p:cNvSpPr txBox="1"/>
          <p:nvPr/>
        </p:nvSpPr>
        <p:spPr>
          <a:xfrm>
            <a:off x="302275" y="5551100"/>
            <a:ext cx="9672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We can use an optimized structure that will tell us the “minimum” distance vertex, and let us “update distance” as we go…</a:t>
            </a:r>
            <a:endParaRPr sz="1700">
              <a:latin typeface="Quattrocento Sans"/>
              <a:ea typeface="Quattrocento Sans"/>
              <a:cs typeface="Quattrocento Sans"/>
              <a:sym typeface="Quattrocento Sans"/>
            </a:endParaRPr>
          </a:p>
        </p:txBody>
      </p:sp>
      <p:sp>
        <p:nvSpPr>
          <p:cNvPr id="495" name="Google Shape;495;p32"/>
          <p:cNvSpPr txBox="1"/>
          <p:nvPr/>
        </p:nvSpPr>
        <p:spPr>
          <a:xfrm>
            <a:off x="1176800" y="6144725"/>
            <a:ext cx="967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Quattrocento Sans"/>
                <a:ea typeface="Quattrocento Sans"/>
                <a:cs typeface="Quattrocento Sans"/>
                <a:sym typeface="Quattrocento Sans"/>
              </a:rPr>
              <a:t>Use a </a:t>
            </a:r>
            <a:r>
              <a:rPr lang="en-US" sz="1700" b="1">
                <a:latin typeface="Quattrocento Sans"/>
                <a:ea typeface="Quattrocento Sans"/>
                <a:cs typeface="Quattrocento Sans"/>
                <a:sym typeface="Quattrocento Sans"/>
              </a:rPr>
              <a:t>HeapMinPriorityQueue</a:t>
            </a:r>
            <a:r>
              <a:rPr lang="en-US" sz="1700">
                <a:latin typeface="Quattrocento Sans"/>
                <a:ea typeface="Quattrocento Sans"/>
                <a:cs typeface="Quattrocento Sans"/>
                <a:sym typeface="Quattrocento Sans"/>
              </a:rPr>
              <a:t>! (like the one from P3)</a:t>
            </a:r>
            <a:endParaRPr sz="1700">
              <a:latin typeface="Quattrocento Sans"/>
              <a:ea typeface="Quattrocento Sans"/>
              <a:cs typeface="Quattrocento Sans"/>
              <a:sym typeface="Quattrocento Sans"/>
            </a:endParaRPr>
          </a:p>
        </p:txBody>
      </p:sp>
      <p:sp>
        <p:nvSpPr>
          <p:cNvPr id="496" name="Google Shape;496;p32"/>
          <p:cNvSpPr/>
          <p:nvPr/>
        </p:nvSpPr>
        <p:spPr>
          <a:xfrm>
            <a:off x="9544800" y="0"/>
            <a:ext cx="2647200" cy="1696500"/>
          </a:xfrm>
          <a:prstGeom prst="star5">
            <a:avLst>
              <a:gd name="adj" fmla="val 19098"/>
              <a:gd name="hf" fmla="val 105146"/>
              <a:gd name="vf" fmla="val 110557"/>
            </a:avLst>
          </a:prstGeom>
          <a:solidFill>
            <a:srgbClr val="4B2A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Important for P4!</a:t>
            </a:r>
            <a:endParaRPr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96"/>
                                        </p:tgtEl>
                                        <p:attrNameLst>
                                          <p:attrName>style.visibility</p:attrName>
                                        </p:attrNameLst>
                                      </p:cBhvr>
                                      <p:to>
                                        <p:strVal val="visible"/>
                                      </p:to>
                                    </p:set>
                                    <p:anim calcmode="lin" valueType="num">
                                      <p:cBhvr additive="base">
                                        <p:cTn id="39" dur="1000"/>
                                        <p:tgtEl>
                                          <p:spTgt spid="4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a:t>Graph Direction</a:t>
            </a:r>
            <a:endParaRPr sz="2500"/>
          </a:p>
          <a:p>
            <a:pPr marL="457200" lvl="0" indent="-342900" algn="l" rtl="0">
              <a:lnSpc>
                <a:spcPct val="90000"/>
              </a:lnSpc>
              <a:spcBef>
                <a:spcPts val="400"/>
              </a:spcBef>
              <a:spcAft>
                <a:spcPts val="0"/>
              </a:spcAft>
              <a:buClr>
                <a:srgbClr val="4C3283"/>
              </a:buClr>
              <a:buSzPts val="1800"/>
              <a:buChar char="●"/>
            </a:pPr>
            <a:r>
              <a:rPr lang="en-US" sz="1800" b="1">
                <a:solidFill>
                  <a:srgbClr val="4C3282"/>
                </a:solidFill>
              </a:rPr>
              <a:t>Undirected graph</a:t>
            </a:r>
            <a:r>
              <a:rPr lang="en-US" sz="1800"/>
              <a:t> – edges have no direction and are two-way</a:t>
            </a:r>
            <a:endParaRPr sz="1800"/>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Karen, Jim, Pam }</a:t>
            </a:r>
            <a:endParaRPr sz="180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(Jim, Pam), (Jim, Karen) } </a:t>
            </a:r>
            <a:r>
              <a:rPr lang="en-US" sz="1800" i="1">
                <a:solidFill>
                  <a:srgbClr val="B6A479"/>
                </a:solidFill>
                <a:latin typeface="Calibri"/>
                <a:ea typeface="Calibri"/>
                <a:cs typeface="Calibri"/>
                <a:sym typeface="Calibri"/>
              </a:rPr>
              <a:t>inferred (Karen, Jim) and (Pam, Jim)</a:t>
            </a:r>
            <a:endParaRPr sz="1800" i="1">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a:solidFill>
                  <a:srgbClr val="4C3282"/>
                </a:solidFill>
              </a:rPr>
              <a:t>Directed graphs </a:t>
            </a:r>
            <a:r>
              <a:rPr lang="en-US" sz="1800"/>
              <a:t>– edges have direction and are thus one-way</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4C3282"/>
                </a:solidFill>
                <a:latin typeface="Calibri"/>
                <a:ea typeface="Calibri"/>
                <a:cs typeface="Calibri"/>
                <a:sym typeface="Calibri"/>
              </a:rPr>
              <a:t>V = { Gunther, Rachel, Ross }</a:t>
            </a:r>
            <a:endParaRPr sz="140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a:solidFill>
                  <a:srgbClr val="B6A479"/>
                </a:solidFill>
                <a:latin typeface="Calibri"/>
                <a:ea typeface="Calibri"/>
                <a:cs typeface="Calibri"/>
                <a:sym typeface="Calibri"/>
              </a:rPr>
              <a:t>E = { (Gunther, Rachel), (Rachel, Ross), (Ross, Rachel) }</a:t>
            </a:r>
            <a:endParaRPr sz="170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a:t>Degree of a Vertex</a:t>
            </a:r>
            <a:endParaRPr sz="2500"/>
          </a:p>
          <a:p>
            <a:pPr marL="457200" lvl="0" indent="-342900" algn="l" rtl="0">
              <a:spcBef>
                <a:spcPts val="400"/>
              </a:spcBef>
              <a:spcAft>
                <a:spcPts val="0"/>
              </a:spcAft>
              <a:buSzPts val="1800"/>
              <a:buChar char="●"/>
            </a:pPr>
            <a:r>
              <a:rPr lang="en-US" sz="1800" b="1">
                <a:solidFill>
                  <a:srgbClr val="4C3282"/>
                </a:solidFill>
              </a:rPr>
              <a:t>Degree</a:t>
            </a:r>
            <a:r>
              <a:rPr lang="en-US" sz="1800"/>
              <a:t> – the number of edges connected to that vertex</a:t>
            </a:r>
            <a:endParaRPr sz="1800"/>
          </a:p>
          <a:p>
            <a:pPr marL="914400" lvl="1" indent="-342900" algn="l" rtl="0">
              <a:spcBef>
                <a:spcPts val="0"/>
              </a:spcBef>
              <a:spcAft>
                <a:spcPts val="0"/>
              </a:spcAft>
              <a:buSzPts val="1800"/>
              <a:buChar char="○"/>
            </a:pPr>
            <a:r>
              <a:rPr lang="en-US" sz="1800">
                <a:solidFill>
                  <a:srgbClr val="4C3282"/>
                </a:solidFill>
              </a:rPr>
              <a:t>Karen : </a:t>
            </a:r>
            <a:r>
              <a:rPr lang="en-US" sz="1800">
                <a:solidFill>
                  <a:srgbClr val="B6A479"/>
                </a:solidFill>
              </a:rPr>
              <a:t>1</a:t>
            </a:r>
            <a:r>
              <a:rPr lang="en-US" sz="1800">
                <a:solidFill>
                  <a:srgbClr val="4C3282"/>
                </a:solidFill>
              </a:rPr>
              <a:t>, Jim : </a:t>
            </a:r>
            <a:r>
              <a:rPr lang="en-US" sz="1800">
                <a:solidFill>
                  <a:srgbClr val="B6A479"/>
                </a:solidFill>
              </a:rPr>
              <a:t>1</a:t>
            </a:r>
            <a:r>
              <a:rPr lang="en-US" sz="1800">
                <a:solidFill>
                  <a:srgbClr val="4C3282"/>
                </a:solidFill>
              </a:rPr>
              <a:t>, Pam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In-degree</a:t>
            </a:r>
            <a:r>
              <a:rPr lang="en-US" sz="1800"/>
              <a:t> – the number of directed edges that point to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0</a:t>
            </a:r>
            <a:r>
              <a:rPr lang="en-US" sz="1800">
                <a:solidFill>
                  <a:srgbClr val="4C3282"/>
                </a:solidFill>
              </a:rPr>
              <a:t>, Rachel : </a:t>
            </a:r>
            <a:r>
              <a:rPr lang="en-US" sz="1800">
                <a:solidFill>
                  <a:srgbClr val="B6A479"/>
                </a:solidFill>
              </a:rPr>
              <a:t>2</a:t>
            </a:r>
            <a:r>
              <a:rPr lang="en-US" sz="1800">
                <a:solidFill>
                  <a:srgbClr val="4C3282"/>
                </a:solidFill>
              </a:rPr>
              <a:t>, Ross : </a:t>
            </a:r>
            <a:r>
              <a:rPr lang="en-US" sz="1800">
                <a:solidFill>
                  <a:srgbClr val="B6A479"/>
                </a:solidFill>
              </a:rPr>
              <a:t>1</a:t>
            </a:r>
            <a:endParaRPr sz="1800"/>
          </a:p>
          <a:p>
            <a:pPr marL="457200" lvl="0" indent="-342900" algn="l" rtl="0">
              <a:spcBef>
                <a:spcPts val="0"/>
              </a:spcBef>
              <a:spcAft>
                <a:spcPts val="0"/>
              </a:spcAft>
              <a:buSzPts val="1800"/>
              <a:buChar char="●"/>
            </a:pPr>
            <a:r>
              <a:rPr lang="en-US" sz="1800" b="1">
                <a:solidFill>
                  <a:srgbClr val="4C3282"/>
                </a:solidFill>
              </a:rPr>
              <a:t>Out-degree</a:t>
            </a:r>
            <a:r>
              <a:rPr lang="en-US" sz="1800"/>
              <a:t> – the number of directed edges that start at a vertex</a:t>
            </a:r>
            <a:endParaRPr sz="1800"/>
          </a:p>
          <a:p>
            <a:pPr marL="914400" lvl="1" indent="-342900" algn="l" rtl="0">
              <a:spcBef>
                <a:spcPts val="0"/>
              </a:spcBef>
              <a:spcAft>
                <a:spcPts val="0"/>
              </a:spcAft>
              <a:buSzPts val="1800"/>
              <a:buChar char="○"/>
            </a:pPr>
            <a:r>
              <a:rPr lang="en-US" sz="1800">
                <a:solidFill>
                  <a:srgbClr val="4C3282"/>
                </a:solidFill>
              </a:rPr>
              <a:t>Gunther : </a:t>
            </a:r>
            <a:r>
              <a:rPr lang="en-US" sz="1800">
                <a:solidFill>
                  <a:srgbClr val="B6A479"/>
                </a:solidFill>
              </a:rPr>
              <a:t>1</a:t>
            </a:r>
            <a:r>
              <a:rPr lang="en-US" sz="1800">
                <a:solidFill>
                  <a:srgbClr val="4C3282"/>
                </a:solidFill>
              </a:rPr>
              <a:t>, Rachel : </a:t>
            </a:r>
            <a:r>
              <a:rPr lang="en-US" sz="1800">
                <a:solidFill>
                  <a:srgbClr val="B6A479"/>
                </a:solidFill>
              </a:rPr>
              <a:t>1</a:t>
            </a:r>
            <a:r>
              <a:rPr lang="en-US" sz="1800">
                <a:solidFill>
                  <a:srgbClr val="4C3282"/>
                </a:solidFill>
              </a:rPr>
              <a:t>, Ross : </a:t>
            </a:r>
            <a:r>
              <a:rPr lang="en-US" sz="1800">
                <a:solidFill>
                  <a:srgbClr val="B6A479"/>
                </a:solidFill>
              </a:rPr>
              <a:t>1</a:t>
            </a:r>
            <a:endParaRPr sz="170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Runtime</a:t>
            </a:r>
            <a:endParaRPr/>
          </a:p>
        </p:txBody>
      </p:sp>
      <p:sp>
        <p:nvSpPr>
          <p:cNvPr id="504" name="Google Shape;504;p33"/>
          <p:cNvSpPr txBox="1"/>
          <p:nvPr/>
        </p:nvSpPr>
        <p:spPr>
          <a:xfrm>
            <a:off x="4279042" y="1322916"/>
            <a:ext cx="7629300" cy="4140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a:solidFill>
                  <a:schemeClr val="dk1"/>
                </a:solidFill>
                <a:latin typeface="Consolas"/>
                <a:ea typeface="Consolas"/>
                <a:cs typeface="Consolas"/>
                <a:sym typeface="Consolas"/>
              </a:rPr>
              <a:t>dijkstraShortestPath</a:t>
            </a:r>
            <a:r>
              <a:rPr lang="en-US" sz="1600" b="0">
                <a:solidFill>
                  <a:schemeClr val="dk1"/>
                </a:solidFill>
                <a:latin typeface="Consolas"/>
                <a:ea typeface="Consolas"/>
                <a:cs typeface="Consolas"/>
                <a:sym typeface="Consolas"/>
              </a:rPr>
              <a:t>(</a:t>
            </a:r>
            <a:r>
              <a:rPr lang="en-US" sz="1600" b="1">
                <a:solidFill>
                  <a:srgbClr val="4B2A85"/>
                </a:solidFill>
                <a:latin typeface="Consolas"/>
                <a:ea typeface="Consolas"/>
                <a:cs typeface="Consolas"/>
                <a:sym typeface="Consolas"/>
              </a:rPr>
              <a:t>G</a:t>
            </a:r>
            <a:r>
              <a:rPr lang="en-US" sz="1600" b="0">
                <a:solidFill>
                  <a:schemeClr val="dk1"/>
                </a:solidFill>
                <a:latin typeface="Consolas"/>
                <a:ea typeface="Consolas"/>
                <a:cs typeface="Consolas"/>
                <a:sym typeface="Consolas"/>
              </a:rPr>
              <a:t> graph, </a:t>
            </a:r>
            <a:r>
              <a:rPr lang="en-US" sz="1600" b="1">
                <a:solidFill>
                  <a:srgbClr val="4B2A85"/>
                </a:solidFill>
                <a:latin typeface="Consolas"/>
                <a:ea typeface="Consolas"/>
                <a:cs typeface="Consolas"/>
                <a:sym typeface="Consolas"/>
              </a:rPr>
              <a:t>V </a:t>
            </a:r>
            <a:r>
              <a:rPr lang="en-US" sz="1600" b="0">
                <a:solidFill>
                  <a:schemeClr val="dk1"/>
                </a:solidFill>
                <a:latin typeface="Consolas"/>
                <a:ea typeface="Consolas"/>
                <a:cs typeface="Consolas"/>
                <a:sym typeface="Consolas"/>
              </a:rPr>
              <a:t>start)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1">
                <a:solidFill>
                  <a:srgbClr val="4B2A85"/>
                </a:solidFill>
                <a:latin typeface="Consolas"/>
                <a:ea typeface="Consolas"/>
                <a:cs typeface="Consolas"/>
                <a:sym typeface="Consolas"/>
              </a:rPr>
              <a:t>Set </a:t>
            </a:r>
            <a:r>
              <a:rPr lang="en-US" sz="1600" b="0">
                <a:solidFill>
                  <a:schemeClr val="dk1"/>
                </a:solidFill>
                <a:latin typeface="Consolas"/>
                <a:ea typeface="Consolas"/>
                <a:cs typeface="Consolas"/>
                <a:sym typeface="Consolas"/>
              </a:rPr>
              <a:t>known; </a:t>
            </a:r>
            <a:r>
              <a:rPr lang="en-US" sz="1600" b="1">
                <a:solidFill>
                  <a:srgbClr val="4B2A85"/>
                </a:solidFill>
                <a:latin typeface="Consolas"/>
                <a:ea typeface="Consolas"/>
                <a:cs typeface="Consolas"/>
                <a:sym typeface="Consolas"/>
              </a:rPr>
              <a:t>Map </a:t>
            </a:r>
            <a:r>
              <a:rPr lang="en-US" sz="1600" b="0">
                <a:solidFill>
                  <a:schemeClr val="dk1"/>
                </a:solidFill>
                <a:latin typeface="Consolas"/>
                <a:ea typeface="Consolas"/>
                <a:cs typeface="Consolas"/>
                <a:sym typeface="Consolas"/>
              </a:rPr>
              <a:t>edgeTo, distTo;</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initialize distTo with all nodes mapped to ∞, except start to 0</a:t>
            </a:r>
            <a:endParaRPr/>
          </a:p>
          <a:p>
            <a:pPr marL="0" marR="0" lvl="0" indent="0" algn="l" rtl="0">
              <a:lnSpc>
                <a:spcPct val="120000"/>
              </a:lnSpc>
              <a:spcBef>
                <a:spcPts val="0"/>
              </a:spcBef>
              <a:spcAft>
                <a:spcPts val="0"/>
              </a:spcAft>
              <a:buClr>
                <a:srgbClr val="4B2A85"/>
              </a:buClr>
              <a:buSzPts val="960"/>
              <a:buFont typeface="Noto Sans Symbols"/>
              <a:buNone/>
            </a:pP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while</a:t>
            </a:r>
            <a:r>
              <a:rPr lang="en-US" sz="1600" b="0">
                <a:solidFill>
                  <a:schemeClr val="dk1"/>
                </a:solidFill>
                <a:latin typeface="Consolas"/>
                <a:ea typeface="Consolas"/>
                <a:cs typeface="Consolas"/>
                <a:sym typeface="Consolas"/>
              </a:rPr>
              <a:t> (there are unknown vertices):</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let u be the closest unknown vertex</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known.</a:t>
            </a:r>
            <a:r>
              <a:rPr lang="en-US" sz="1600" b="1">
                <a:solidFill>
                  <a:schemeClr val="dk1"/>
                </a:solidFill>
                <a:latin typeface="Consolas"/>
                <a:ea typeface="Consolas"/>
                <a:cs typeface="Consolas"/>
                <a:sym typeface="Consolas"/>
              </a:rPr>
              <a:t>add</a:t>
            </a:r>
            <a:r>
              <a:rPr lang="en-US" sz="1600" b="0">
                <a:solidFill>
                  <a:schemeClr val="dk1"/>
                </a:solidFill>
                <a:latin typeface="Consolas"/>
                <a:ea typeface="Consolas"/>
                <a:cs typeface="Consolas"/>
                <a:sym typeface="Consolas"/>
              </a:rPr>
              <a:t>(u)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for</a:t>
            </a:r>
            <a:r>
              <a:rPr lang="en-US" sz="1600" b="0">
                <a:solidFill>
                  <a:schemeClr val="dk1"/>
                </a:solidFill>
                <a:latin typeface="Consolas"/>
                <a:ea typeface="Consolas"/>
                <a:cs typeface="Consolas"/>
                <a:sym typeface="Consolas"/>
              </a:rPr>
              <a:t> each edge (u,v) to unknown v with weight w:</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oldDist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(v)      </a:t>
            </a:r>
            <a:r>
              <a:rPr lang="en-US" sz="1600" b="0">
                <a:solidFill>
                  <a:srgbClr val="6EA0C0"/>
                </a:solidFill>
                <a:latin typeface="Consolas"/>
                <a:ea typeface="Consolas"/>
                <a:cs typeface="Consolas"/>
                <a:sym typeface="Consolas"/>
              </a:rPr>
              <a:t>// previous best path to v</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newDist = distTo.</a:t>
            </a:r>
            <a:r>
              <a:rPr lang="en-US" sz="1600" b="1">
                <a:solidFill>
                  <a:schemeClr val="dk1"/>
                </a:solidFill>
                <a:latin typeface="Consolas"/>
                <a:ea typeface="Consolas"/>
                <a:cs typeface="Consolas"/>
                <a:sym typeface="Consolas"/>
              </a:rPr>
              <a:t>get</a:t>
            </a:r>
            <a:r>
              <a:rPr lang="en-US" sz="1600" b="0">
                <a:solidFill>
                  <a:schemeClr val="dk1"/>
                </a:solidFill>
                <a:latin typeface="Consolas"/>
                <a:ea typeface="Consolas"/>
                <a:cs typeface="Consolas"/>
                <a:sym typeface="Consolas"/>
              </a:rPr>
              <a:t>(u) + w  </a:t>
            </a:r>
            <a:r>
              <a:rPr lang="en-US" sz="1600" b="0">
                <a:solidFill>
                  <a:srgbClr val="6EA0C0"/>
                </a:solidFill>
                <a:latin typeface="Consolas"/>
                <a:ea typeface="Consolas"/>
                <a:cs typeface="Consolas"/>
                <a:sym typeface="Consolas"/>
              </a:rPr>
              <a:t>// what if we went through u?</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a:t>
            </a:r>
            <a:r>
              <a:rPr lang="en-US" sz="1600" b="0">
                <a:solidFill>
                  <a:schemeClr val="accent2"/>
                </a:solidFill>
                <a:latin typeface="Consolas"/>
                <a:ea typeface="Consolas"/>
                <a:cs typeface="Consolas"/>
                <a:sym typeface="Consolas"/>
              </a:rPr>
              <a:t>if</a:t>
            </a:r>
            <a:r>
              <a:rPr lang="en-US" sz="1600" b="0">
                <a:solidFill>
                  <a:schemeClr val="dk1"/>
                </a:solidFill>
                <a:latin typeface="Consolas"/>
                <a:ea typeface="Consolas"/>
                <a:cs typeface="Consolas"/>
                <a:sym typeface="Consolas"/>
              </a:rPr>
              <a:t> (newDist &lt; oldDist):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distTo.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newDist)</a:t>
            </a:r>
            <a:endParaRPr/>
          </a:p>
          <a:p>
            <a:pPr marL="0" marR="0" lvl="0" indent="0" algn="l" rtl="0">
              <a:lnSpc>
                <a:spcPct val="120000"/>
              </a:lnSpc>
              <a:spcBef>
                <a:spcPts val="0"/>
              </a:spcBef>
              <a:spcAft>
                <a:spcPts val="0"/>
              </a:spcAft>
              <a:buClr>
                <a:srgbClr val="4B2A85"/>
              </a:buClr>
              <a:buSzPts val="960"/>
              <a:buFont typeface="Noto Sans Symbols"/>
              <a:buNone/>
            </a:pPr>
            <a:r>
              <a:rPr lang="en-US" sz="1600" b="0">
                <a:solidFill>
                  <a:schemeClr val="dk1"/>
                </a:solidFill>
                <a:latin typeface="Consolas"/>
                <a:ea typeface="Consolas"/>
                <a:cs typeface="Consolas"/>
                <a:sym typeface="Consolas"/>
              </a:rPr>
              <a:t>        edgeTo.</a:t>
            </a:r>
            <a:r>
              <a:rPr lang="en-US" sz="1600" b="1">
                <a:solidFill>
                  <a:schemeClr val="dk1"/>
                </a:solidFill>
                <a:latin typeface="Consolas"/>
                <a:ea typeface="Consolas"/>
                <a:cs typeface="Consolas"/>
                <a:sym typeface="Consolas"/>
              </a:rPr>
              <a:t>put</a:t>
            </a:r>
            <a:r>
              <a:rPr lang="en-US" sz="1600" b="0">
                <a:solidFill>
                  <a:schemeClr val="dk1"/>
                </a:solidFill>
                <a:latin typeface="Consolas"/>
                <a:ea typeface="Consolas"/>
                <a:cs typeface="Consolas"/>
                <a:sym typeface="Consolas"/>
              </a:rPr>
              <a:t>(v, u)</a:t>
            </a:r>
            <a:endParaRPr sz="1600" b="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a:solidFill>
                  <a:schemeClr val="dk1"/>
                </a:solidFill>
                <a:latin typeface="Consolas"/>
                <a:ea typeface="Consolas"/>
                <a:cs typeface="Consolas"/>
                <a:sym typeface="Consolas"/>
              </a:rPr>
              <a:t>        update distance in list of unknown vertices</a:t>
            </a:r>
            <a:br>
              <a:rPr lang="en-US" sz="1600" b="0">
                <a:solidFill>
                  <a:schemeClr val="dk1"/>
                </a:solidFill>
                <a:latin typeface="Consolas"/>
                <a:ea typeface="Consolas"/>
                <a:cs typeface="Consolas"/>
                <a:sym typeface="Consolas"/>
              </a:rPr>
            </a:br>
            <a:endParaRPr sz="1600" b="0">
              <a:solidFill>
                <a:schemeClr val="dk1"/>
              </a:solidFill>
              <a:latin typeface="Consolas"/>
              <a:ea typeface="Consolas"/>
              <a:cs typeface="Consolas"/>
              <a:sym typeface="Consolas"/>
            </a:endParaRPr>
          </a:p>
        </p:txBody>
      </p:sp>
      <p:sp>
        <p:nvSpPr>
          <p:cNvPr id="505" name="Google Shape;505;p33"/>
          <p:cNvSpPr/>
          <p:nvPr/>
        </p:nvSpPr>
        <p:spPr>
          <a:xfrm>
            <a:off x="3227300" y="1478125"/>
            <a:ext cx="831000" cy="422700"/>
          </a:xfrm>
          <a:prstGeom prst="wedgeRectCallout">
            <a:avLst>
              <a:gd name="adj1" fmla="val 110806"/>
              <a:gd name="adj2" fmla="val 10069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6" name="Google Shape;506;p33"/>
          <p:cNvSpPr/>
          <p:nvPr/>
        </p:nvSpPr>
        <p:spPr>
          <a:xfrm>
            <a:off x="3227350" y="2071750"/>
            <a:ext cx="831000" cy="422700"/>
          </a:xfrm>
          <a:prstGeom prst="wedgeRectCallout">
            <a:avLst>
              <a:gd name="adj1" fmla="val 107265"/>
              <a:gd name="adj2" fmla="val 99509"/>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O(|V|)</a:t>
            </a:r>
            <a:endParaRPr/>
          </a:p>
        </p:txBody>
      </p:sp>
      <p:sp>
        <p:nvSpPr>
          <p:cNvPr id="507" name="Google Shape;507;p33"/>
          <p:cNvSpPr/>
          <p:nvPr/>
        </p:nvSpPr>
        <p:spPr>
          <a:xfrm>
            <a:off x="2029675" y="2589725"/>
            <a:ext cx="1311000" cy="320700"/>
          </a:xfrm>
          <a:prstGeom prst="wedgeRectCallout">
            <a:avLst>
              <a:gd name="adj1" fmla="val 158974"/>
              <a:gd name="adj2" fmla="val 640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08" name="Google Shape;508;p33"/>
          <p:cNvSpPr/>
          <p:nvPr/>
        </p:nvSpPr>
        <p:spPr>
          <a:xfrm>
            <a:off x="2686950" y="3811425"/>
            <a:ext cx="1008900" cy="422700"/>
          </a:xfrm>
          <a:prstGeom prst="wedgeRectCallout">
            <a:avLst>
              <a:gd name="adj1" fmla="val 156401"/>
              <a:gd name="adj2" fmla="val -11738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O(|E|) </a:t>
            </a:r>
            <a:endParaRPr/>
          </a:p>
        </p:txBody>
      </p:sp>
      <p:sp>
        <p:nvSpPr>
          <p:cNvPr id="509" name="Google Shape;509;p33"/>
          <p:cNvSpPr/>
          <p:nvPr/>
        </p:nvSpPr>
        <p:spPr>
          <a:xfrm>
            <a:off x="1863175" y="4405050"/>
            <a:ext cx="2124300" cy="320700"/>
          </a:xfrm>
          <a:prstGeom prst="wedgeRectCallout">
            <a:avLst>
              <a:gd name="adj1" fmla="val 108150"/>
              <a:gd name="adj2" fmla="val 220681"/>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O(log|V|)</a:t>
            </a:r>
            <a:endParaRPr/>
          </a:p>
        </p:txBody>
      </p:sp>
      <p:sp>
        <p:nvSpPr>
          <p:cNvPr id="510" name="Google Shape;510;p33"/>
          <p:cNvSpPr txBox="1"/>
          <p:nvPr/>
        </p:nvSpPr>
        <p:spPr>
          <a:xfrm>
            <a:off x="2029675" y="5870175"/>
            <a:ext cx="4687800" cy="492600"/>
          </a:xfrm>
          <a:prstGeom prst="rect">
            <a:avLst/>
          </a:prstGeom>
          <a:solidFill>
            <a:srgbClr val="E6DAFF"/>
          </a:solidFill>
          <a:ln w="19050" cap="flat" cmpd="sng">
            <a:solidFill>
              <a:srgbClr val="4B2A8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Quattrocento Sans"/>
                <a:ea typeface="Quattrocento Sans"/>
                <a:cs typeface="Quattrocento Sans"/>
                <a:sym typeface="Quattrocento Sans"/>
              </a:rPr>
              <a:t>Final runtime: </a:t>
            </a:r>
            <a:r>
              <a:rPr lang="en-US" sz="2000">
                <a:latin typeface="Georgia"/>
                <a:ea typeface="Georgia"/>
                <a:cs typeface="Georgia"/>
                <a:sym typeface="Georgia"/>
              </a:rPr>
              <a:t>O(|V|log|V| + |E|log|V|)</a:t>
            </a:r>
            <a:endParaRPr sz="20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sp>
        <p:nvSpPr>
          <p:cNvPr id="518" name="Google Shape;518;p34"/>
          <p:cNvSpPr txBox="1">
            <a:spLocks noGrp="1"/>
          </p:cNvSpPr>
          <p:nvPr>
            <p:ph type="sldNum" idx="12"/>
          </p:nvPr>
        </p:nvSpPr>
        <p:spPr>
          <a:xfrm>
            <a:off x="6400800" y="4869657"/>
            <a:ext cx="457200" cy="27384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51</a:t>
            </a:fld>
            <a:endParaRPr sz="675" b="1" i="0" u="none" strike="noStrike" cap="none">
              <a:solidFill>
                <a:srgbClr val="4B2A85"/>
              </a:solidFill>
              <a:latin typeface="Calibri"/>
              <a:ea typeface="Calibri"/>
              <a:cs typeface="Calibri"/>
              <a:sym typeface="Calibri"/>
            </a:endParaRPr>
          </a:p>
        </p:txBody>
      </p:sp>
      <p:graphicFrame>
        <p:nvGraphicFramePr>
          <p:cNvPr id="519" name="Google Shape;519;p34"/>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F</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G</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H</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grpSp>
        <p:nvGrpSpPr>
          <p:cNvPr id="520" name="Google Shape;520;p34"/>
          <p:cNvGrpSpPr/>
          <p:nvPr/>
        </p:nvGrpSpPr>
        <p:grpSpPr>
          <a:xfrm>
            <a:off x="1751501" y="1368475"/>
            <a:ext cx="4726715" cy="2331624"/>
            <a:chOff x="-2863816" y="1556555"/>
            <a:chExt cx="3545036" cy="1748718"/>
          </a:xfrm>
        </p:grpSpPr>
        <p:sp>
          <p:nvSpPr>
            <p:cNvPr id="521" name="Google Shape;521;p34"/>
            <p:cNvSpPr/>
            <p:nvPr/>
          </p:nvSpPr>
          <p:spPr>
            <a:xfrm>
              <a:off x="-2576330" y="1806476"/>
              <a:ext cx="285750" cy="28575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22" name="Google Shape;522;p34"/>
            <p:cNvSpPr/>
            <p:nvPr/>
          </p:nvSpPr>
          <p:spPr>
            <a:xfrm>
              <a:off x="-1319030" y="17493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23" name="Google Shape;523;p34"/>
            <p:cNvSpPr/>
            <p:nvPr/>
          </p:nvSpPr>
          <p:spPr>
            <a:xfrm>
              <a:off x="-2690630" y="27208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24" name="Google Shape;524;p34"/>
            <p:cNvSpPr/>
            <p:nvPr/>
          </p:nvSpPr>
          <p:spPr>
            <a:xfrm>
              <a:off x="-1490480" y="254942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25" name="Google Shape;525;p34"/>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26" name="Google Shape;526;p34"/>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27" name="Google Shape;527;p34"/>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28" name="Google Shape;528;p34"/>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29" name="Google Shape;529;p34"/>
            <p:cNvCxnSpPr>
              <a:stCxn id="521" idx="6"/>
              <a:endCxn id="524" idx="1"/>
            </p:cNvCxnSpPr>
            <p:nvPr/>
          </p:nvCxnSpPr>
          <p:spPr>
            <a:xfrm>
              <a:off x="-2290580" y="1949351"/>
              <a:ext cx="841800" cy="642000"/>
            </a:xfrm>
            <a:prstGeom prst="curvedConnector2">
              <a:avLst/>
            </a:prstGeom>
            <a:noFill/>
            <a:ln w="9525" cap="flat" cmpd="sng">
              <a:solidFill>
                <a:schemeClr val="dk1"/>
              </a:solidFill>
              <a:prstDash val="solid"/>
              <a:round/>
              <a:headEnd type="none" w="med" len="med"/>
              <a:tailEnd type="triangle" w="med" len="med"/>
            </a:ln>
          </p:spPr>
        </p:cxnSp>
        <p:cxnSp>
          <p:nvCxnSpPr>
            <p:cNvPr id="530" name="Google Shape;530;p34"/>
            <p:cNvCxnSpPr>
              <a:stCxn id="524" idx="2"/>
              <a:endCxn id="521"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31" name="Google Shape;531;p34"/>
            <p:cNvCxnSpPr>
              <a:stCxn id="528" idx="2"/>
              <a:endCxn id="527"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2" name="Google Shape;532;p34"/>
            <p:cNvCxnSpPr>
              <a:stCxn id="527" idx="6"/>
              <a:endCxn id="528"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33" name="Google Shape;533;p34"/>
            <p:cNvCxnSpPr>
              <a:stCxn id="521" idx="3"/>
              <a:endCxn id="523" idx="0"/>
            </p:cNvCxnSpPr>
            <p:nvPr/>
          </p:nvCxnSpPr>
          <p:spPr>
            <a:xfrm flipH="1">
              <a:off x="-2547683" y="2050379"/>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534" name="Google Shape;534;p34"/>
            <p:cNvCxnSpPr>
              <a:stCxn id="523" idx="6"/>
              <a:endCxn id="524"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34"/>
            <p:cNvCxnSpPr>
              <a:stCxn id="521" idx="7"/>
              <a:endCxn id="522" idx="2"/>
            </p:cNvCxnSpPr>
            <p:nvPr/>
          </p:nvCxnSpPr>
          <p:spPr>
            <a:xfrm>
              <a:off x="-2332427" y="1848323"/>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34"/>
            <p:cNvCxnSpPr>
              <a:stCxn id="522" idx="6"/>
              <a:endCxn id="525"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34"/>
            <p:cNvCxnSpPr>
              <a:stCxn id="525" idx="6"/>
              <a:endCxn id="526"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34"/>
            <p:cNvCxnSpPr>
              <a:stCxn id="528" idx="1"/>
              <a:endCxn id="525"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34"/>
            <p:cNvCxnSpPr>
              <a:stCxn id="526" idx="4"/>
              <a:endCxn id="528"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34"/>
            <p:cNvCxnSpPr>
              <a:stCxn id="522" idx="5"/>
              <a:endCxn id="527"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34"/>
            <p:cNvCxnSpPr>
              <a:stCxn id="522" idx="4"/>
              <a:endCxn id="524"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34"/>
            <p:cNvCxnSpPr>
              <a:stCxn id="524" idx="5"/>
              <a:endCxn id="527"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543" name="Google Shape;543;p34"/>
            <p:cNvCxnSpPr>
              <a:stCxn id="527" idx="3"/>
              <a:endCxn id="523"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544" name="Google Shape;544;p34"/>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5" name="Google Shape;545;p34"/>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46" name="Google Shape;546;p34"/>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47" name="Google Shape;547;p34"/>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48" name="Google Shape;548;p34"/>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549" name="Google Shape;549;p34"/>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0" name="Google Shape;550;p34"/>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551" name="Google Shape;551;p34"/>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2" name="Google Shape;552;p34"/>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553" name="Google Shape;553;p34"/>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554" name="Google Shape;554;p34"/>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555" name="Google Shape;555;p34"/>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556" name="Google Shape;556;p34"/>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557" name="Google Shape;557;p34"/>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558" name="Google Shape;558;p34"/>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559" name="Google Shape;559;p34"/>
            <p:cNvSpPr txBox="1"/>
            <p:nvPr/>
          </p:nvSpPr>
          <p:spPr>
            <a:xfrm>
              <a:off x="-1417640" y="1556555"/>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0" name="Google Shape;560;p34"/>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1" name="Google Shape;561;p34"/>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2" name="Google Shape;562;p34"/>
            <p:cNvSpPr txBox="1"/>
            <p:nvPr/>
          </p:nvSpPr>
          <p:spPr>
            <a:xfrm>
              <a:off x="-1531640" y="226965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3" name="Google Shape;563;p34"/>
            <p:cNvSpPr txBox="1"/>
            <p:nvPr/>
          </p:nvSpPr>
          <p:spPr>
            <a:xfrm>
              <a:off x="-2863816" y="2543734"/>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4" name="Google Shape;564;p34"/>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5" name="Google Shape;565;p34"/>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566" name="Google Shape;566;p34"/>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567" name="Google Shape;567;p34"/>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68" name="Google Shape;568;p34"/>
          <p:cNvSpPr txBox="1"/>
          <p:nvPr/>
        </p:nvSpPr>
        <p:spPr>
          <a:xfrm>
            <a:off x="1472700" y="4883675"/>
            <a:ext cx="4002900" cy="6771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p:nvPr/>
        </p:nvSpPr>
        <p:spPr>
          <a:xfrm>
            <a:off x="1954045" y="1419970"/>
            <a:ext cx="1129623" cy="1138404"/>
          </a:xfrm>
          <a:custGeom>
            <a:avLst/>
            <a:gdLst/>
            <a:ahLst/>
            <a:cxnLst/>
            <a:rect l="l" t="t" r="r" b="b"/>
            <a:pathLst>
              <a:path w="1129623" h="1138404" extrusionOk="0">
                <a:moveTo>
                  <a:pt x="623785" y="268"/>
                </a:moveTo>
                <a:cubicBezTo>
                  <a:pt x="580011" y="-1353"/>
                  <a:pt x="505321" y="4278"/>
                  <a:pt x="448687" y="19724"/>
                </a:cubicBezTo>
                <a:cubicBezTo>
                  <a:pt x="428902" y="25120"/>
                  <a:pt x="409776" y="32694"/>
                  <a:pt x="390321" y="39179"/>
                </a:cubicBezTo>
                <a:lnTo>
                  <a:pt x="331955" y="58634"/>
                </a:lnTo>
                <a:cubicBezTo>
                  <a:pt x="322227" y="61877"/>
                  <a:pt x="311304" y="62674"/>
                  <a:pt x="302772" y="68362"/>
                </a:cubicBezTo>
                <a:cubicBezTo>
                  <a:pt x="265057" y="93505"/>
                  <a:pt x="284680" y="84120"/>
                  <a:pt x="244406" y="97545"/>
                </a:cubicBezTo>
                <a:cubicBezTo>
                  <a:pt x="224951" y="117000"/>
                  <a:pt x="201302" y="133018"/>
                  <a:pt x="186040" y="155911"/>
                </a:cubicBezTo>
                <a:cubicBezTo>
                  <a:pt x="179555" y="165639"/>
                  <a:pt x="173888" y="175965"/>
                  <a:pt x="166585" y="185094"/>
                </a:cubicBezTo>
                <a:cubicBezTo>
                  <a:pt x="150745" y="204894"/>
                  <a:pt x="139612" y="209560"/>
                  <a:pt x="117946" y="224004"/>
                </a:cubicBezTo>
                <a:cubicBezTo>
                  <a:pt x="90393" y="306668"/>
                  <a:pt x="128820" y="205883"/>
                  <a:pt x="88764" y="272643"/>
                </a:cubicBezTo>
                <a:cubicBezTo>
                  <a:pt x="83488" y="281436"/>
                  <a:pt x="84016" y="292863"/>
                  <a:pt x="79036" y="301826"/>
                </a:cubicBezTo>
                <a:cubicBezTo>
                  <a:pt x="67680" y="322266"/>
                  <a:pt x="40125" y="360192"/>
                  <a:pt x="40125" y="360192"/>
                </a:cubicBezTo>
                <a:cubicBezTo>
                  <a:pt x="14433" y="437270"/>
                  <a:pt x="24042" y="398329"/>
                  <a:pt x="10942" y="476924"/>
                </a:cubicBezTo>
                <a:cubicBezTo>
                  <a:pt x="-2449" y="651017"/>
                  <a:pt x="-4800" y="616458"/>
                  <a:pt x="10942" y="836847"/>
                </a:cubicBezTo>
                <a:cubicBezTo>
                  <a:pt x="11959" y="851089"/>
                  <a:pt x="37433" y="931433"/>
                  <a:pt x="40125" y="934124"/>
                </a:cubicBezTo>
                <a:cubicBezTo>
                  <a:pt x="46610" y="940609"/>
                  <a:pt x="53852" y="946417"/>
                  <a:pt x="59581" y="953579"/>
                </a:cubicBezTo>
                <a:cubicBezTo>
                  <a:pt x="66884" y="962708"/>
                  <a:pt x="70769" y="974495"/>
                  <a:pt x="79036" y="982762"/>
                </a:cubicBezTo>
                <a:cubicBezTo>
                  <a:pt x="102402" y="1006128"/>
                  <a:pt x="109712" y="1000078"/>
                  <a:pt x="137402" y="1011945"/>
                </a:cubicBezTo>
                <a:cubicBezTo>
                  <a:pt x="237584" y="1054880"/>
                  <a:pt x="101843" y="1006578"/>
                  <a:pt x="234678" y="1050856"/>
                </a:cubicBezTo>
                <a:lnTo>
                  <a:pt x="293044" y="1070311"/>
                </a:lnTo>
                <a:cubicBezTo>
                  <a:pt x="302772" y="1073554"/>
                  <a:pt x="312279" y="1077552"/>
                  <a:pt x="322227" y="1080039"/>
                </a:cubicBezTo>
                <a:cubicBezTo>
                  <a:pt x="335197" y="1083281"/>
                  <a:pt x="348283" y="1086093"/>
                  <a:pt x="361138" y="1089766"/>
                </a:cubicBezTo>
                <a:cubicBezTo>
                  <a:pt x="370997" y="1092583"/>
                  <a:pt x="380428" y="1096796"/>
                  <a:pt x="390321" y="1099494"/>
                </a:cubicBezTo>
                <a:cubicBezTo>
                  <a:pt x="416117" y="1106529"/>
                  <a:pt x="442776" y="1110493"/>
                  <a:pt x="468142" y="1118949"/>
                </a:cubicBezTo>
                <a:cubicBezTo>
                  <a:pt x="513011" y="1133906"/>
                  <a:pt x="487270" y="1126666"/>
                  <a:pt x="545964" y="1138404"/>
                </a:cubicBezTo>
                <a:cubicBezTo>
                  <a:pt x="573310" y="1135918"/>
                  <a:pt x="644721" y="1137664"/>
                  <a:pt x="682151" y="1118949"/>
                </a:cubicBezTo>
                <a:cubicBezTo>
                  <a:pt x="692608" y="1113721"/>
                  <a:pt x="700650" y="1104242"/>
                  <a:pt x="711334" y="1099494"/>
                </a:cubicBezTo>
                <a:cubicBezTo>
                  <a:pt x="730074" y="1091165"/>
                  <a:pt x="769700" y="1080039"/>
                  <a:pt x="769700" y="1080039"/>
                </a:cubicBezTo>
                <a:cubicBezTo>
                  <a:pt x="853335" y="1024280"/>
                  <a:pt x="747517" y="1091130"/>
                  <a:pt x="828066" y="1050856"/>
                </a:cubicBezTo>
                <a:cubicBezTo>
                  <a:pt x="903495" y="1013141"/>
                  <a:pt x="813080" y="1046122"/>
                  <a:pt x="886432" y="1021673"/>
                </a:cubicBezTo>
                <a:cubicBezTo>
                  <a:pt x="892917" y="1015188"/>
                  <a:pt x="898023" y="1006936"/>
                  <a:pt x="905887" y="1002217"/>
                </a:cubicBezTo>
                <a:cubicBezTo>
                  <a:pt x="914680" y="996941"/>
                  <a:pt x="927063" y="998895"/>
                  <a:pt x="935070" y="992490"/>
                </a:cubicBezTo>
                <a:cubicBezTo>
                  <a:pt x="944199" y="985187"/>
                  <a:pt x="947222" y="972436"/>
                  <a:pt x="954525" y="963307"/>
                </a:cubicBezTo>
                <a:cubicBezTo>
                  <a:pt x="970367" y="943505"/>
                  <a:pt x="981495" y="938842"/>
                  <a:pt x="1003164" y="924396"/>
                </a:cubicBezTo>
                <a:cubicBezTo>
                  <a:pt x="1009649" y="914668"/>
                  <a:pt x="1014352" y="903480"/>
                  <a:pt x="1022619" y="895213"/>
                </a:cubicBezTo>
                <a:cubicBezTo>
                  <a:pt x="1030886" y="886946"/>
                  <a:pt x="1044499" y="884887"/>
                  <a:pt x="1051802" y="875758"/>
                </a:cubicBezTo>
                <a:cubicBezTo>
                  <a:pt x="1058207" y="867751"/>
                  <a:pt x="1056254" y="855368"/>
                  <a:pt x="1061529" y="846575"/>
                </a:cubicBezTo>
                <a:cubicBezTo>
                  <a:pt x="1096181" y="788821"/>
                  <a:pt x="1067065" y="873032"/>
                  <a:pt x="1100440" y="797936"/>
                </a:cubicBezTo>
                <a:cubicBezTo>
                  <a:pt x="1108769" y="779196"/>
                  <a:pt x="1119895" y="739570"/>
                  <a:pt x="1119895" y="739570"/>
                </a:cubicBezTo>
                <a:cubicBezTo>
                  <a:pt x="1123138" y="716872"/>
                  <a:pt x="1129623" y="694405"/>
                  <a:pt x="1129623" y="671477"/>
                </a:cubicBezTo>
                <a:cubicBezTo>
                  <a:pt x="1129623" y="588686"/>
                  <a:pt x="1128805" y="551882"/>
                  <a:pt x="1110168" y="486651"/>
                </a:cubicBezTo>
                <a:cubicBezTo>
                  <a:pt x="1107351" y="476792"/>
                  <a:pt x="1105420" y="466431"/>
                  <a:pt x="1100440" y="457468"/>
                </a:cubicBezTo>
                <a:cubicBezTo>
                  <a:pt x="1089084" y="437028"/>
                  <a:pt x="1061529" y="399102"/>
                  <a:pt x="1061529" y="399102"/>
                </a:cubicBezTo>
                <a:cubicBezTo>
                  <a:pt x="1042593" y="342289"/>
                  <a:pt x="1066619" y="394464"/>
                  <a:pt x="1022619" y="350464"/>
                </a:cubicBezTo>
                <a:cubicBezTo>
                  <a:pt x="994743" y="322588"/>
                  <a:pt x="1009258" y="323743"/>
                  <a:pt x="993436" y="292098"/>
                </a:cubicBezTo>
                <a:cubicBezTo>
                  <a:pt x="981164" y="267553"/>
                  <a:pt x="972623" y="261557"/>
                  <a:pt x="954525" y="243460"/>
                </a:cubicBezTo>
                <a:cubicBezTo>
                  <a:pt x="926972" y="160795"/>
                  <a:pt x="965399" y="261583"/>
                  <a:pt x="925342" y="194821"/>
                </a:cubicBezTo>
                <a:cubicBezTo>
                  <a:pt x="920067" y="186029"/>
                  <a:pt x="922020" y="173646"/>
                  <a:pt x="915615" y="165639"/>
                </a:cubicBezTo>
                <a:cubicBezTo>
                  <a:pt x="901899" y="148494"/>
                  <a:pt x="876475" y="142864"/>
                  <a:pt x="857249" y="136456"/>
                </a:cubicBezTo>
                <a:cubicBezTo>
                  <a:pt x="850764" y="129971"/>
                  <a:pt x="845130" y="122503"/>
                  <a:pt x="837793" y="117000"/>
                </a:cubicBezTo>
                <a:cubicBezTo>
                  <a:pt x="819087" y="102971"/>
                  <a:pt x="795960" y="94624"/>
                  <a:pt x="779427" y="78090"/>
                </a:cubicBezTo>
                <a:cubicBezTo>
                  <a:pt x="752722" y="51383"/>
                  <a:pt x="768673" y="61534"/>
                  <a:pt x="730789" y="48907"/>
                </a:cubicBezTo>
                <a:cubicBezTo>
                  <a:pt x="724304" y="42422"/>
                  <a:pt x="719537" y="33553"/>
                  <a:pt x="711334" y="29451"/>
                </a:cubicBezTo>
                <a:cubicBezTo>
                  <a:pt x="664222" y="5894"/>
                  <a:pt x="667559" y="1889"/>
                  <a:pt x="623785" y="26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6" name="Google Shape;576;p35"/>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577" name="Google Shape;577;p35"/>
          <p:cNvGrpSpPr/>
          <p:nvPr/>
        </p:nvGrpSpPr>
        <p:grpSpPr>
          <a:xfrm>
            <a:off x="1751501" y="1368475"/>
            <a:ext cx="4726715" cy="2331624"/>
            <a:chOff x="-2863816" y="1556555"/>
            <a:chExt cx="3545036" cy="1748718"/>
          </a:xfrm>
        </p:grpSpPr>
        <p:sp>
          <p:nvSpPr>
            <p:cNvPr id="578" name="Google Shape;578;p35"/>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579" name="Google Shape;579;p35"/>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580" name="Google Shape;580;p35"/>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581" name="Google Shape;581;p35"/>
            <p:cNvSpPr/>
            <p:nvPr/>
          </p:nvSpPr>
          <p:spPr>
            <a:xfrm>
              <a:off x="-1490480" y="25494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sp>
          <p:nvSpPr>
            <p:cNvPr id="582" name="Google Shape;582;p35"/>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583" name="Google Shape;583;p35"/>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584" name="Google Shape;584;p35"/>
            <p:cNvSpPr/>
            <p:nvPr/>
          </p:nvSpPr>
          <p:spPr>
            <a:xfrm>
              <a:off x="-804680" y="28351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585" name="Google Shape;585;p35"/>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586" name="Google Shape;586;p35"/>
            <p:cNvCxnSpPr>
              <a:stCxn id="578" idx="6"/>
              <a:endCxn id="58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587" name="Google Shape;587;p35"/>
            <p:cNvCxnSpPr>
              <a:stCxn id="581" idx="2"/>
              <a:endCxn id="578" idx="4"/>
            </p:cNvCxnSpPr>
            <p:nvPr/>
          </p:nvCxnSpPr>
          <p:spPr>
            <a:xfrm rot="10800000">
              <a:off x="-2433380" y="2092301"/>
              <a:ext cx="942900" cy="600000"/>
            </a:xfrm>
            <a:prstGeom prst="curvedConnector2">
              <a:avLst/>
            </a:prstGeom>
            <a:noFill/>
            <a:ln w="9525" cap="flat" cmpd="sng">
              <a:solidFill>
                <a:schemeClr val="dk1"/>
              </a:solidFill>
              <a:prstDash val="solid"/>
              <a:round/>
              <a:headEnd type="none" w="med" len="med"/>
              <a:tailEnd type="triangle" w="med" len="med"/>
            </a:ln>
          </p:spPr>
        </p:cxnSp>
        <p:cxnSp>
          <p:nvCxnSpPr>
            <p:cNvPr id="588" name="Google Shape;588;p35"/>
            <p:cNvCxnSpPr>
              <a:stCxn id="585" idx="2"/>
              <a:endCxn id="58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89" name="Google Shape;589;p35"/>
            <p:cNvCxnSpPr>
              <a:stCxn id="584" idx="6"/>
              <a:endCxn id="58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590" name="Google Shape;590;p35"/>
            <p:cNvCxnSpPr>
              <a:stCxn id="578" idx="3"/>
              <a:endCxn id="58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591" name="Google Shape;591;p35"/>
            <p:cNvCxnSpPr>
              <a:stCxn id="580" idx="6"/>
              <a:endCxn id="581"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592" name="Google Shape;592;p35"/>
            <p:cNvCxnSpPr>
              <a:stCxn id="578" idx="7"/>
              <a:endCxn id="57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593" name="Google Shape;593;p35"/>
            <p:cNvCxnSpPr>
              <a:stCxn id="579" idx="6"/>
              <a:endCxn id="582"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594" name="Google Shape;594;p35"/>
            <p:cNvCxnSpPr>
              <a:stCxn id="582" idx="6"/>
              <a:endCxn id="583"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595" name="Google Shape;595;p35"/>
            <p:cNvCxnSpPr>
              <a:stCxn id="585" idx="1"/>
              <a:endCxn id="58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596" name="Google Shape;596;p35"/>
            <p:cNvCxnSpPr>
              <a:stCxn id="583" idx="4"/>
              <a:endCxn id="585"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597" name="Google Shape;597;p35"/>
            <p:cNvCxnSpPr>
              <a:stCxn id="579" idx="5"/>
              <a:endCxn id="584"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598" name="Google Shape;598;p35"/>
            <p:cNvCxnSpPr>
              <a:stCxn id="579" idx="4"/>
              <a:endCxn id="581"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599" name="Google Shape;599;p35"/>
            <p:cNvCxnSpPr>
              <a:stCxn id="581" idx="5"/>
              <a:endCxn id="584" idx="2"/>
            </p:cNvCxnSpPr>
            <p:nvPr/>
          </p:nvCxnSpPr>
          <p:spPr>
            <a:xfrm>
              <a:off x="-1246577" y="2793329"/>
              <a:ext cx="441900" cy="184800"/>
            </a:xfrm>
            <a:prstGeom prst="straightConnector1">
              <a:avLst/>
            </a:prstGeom>
            <a:noFill/>
            <a:ln w="9525" cap="flat" cmpd="sng">
              <a:solidFill>
                <a:schemeClr val="dk1"/>
              </a:solidFill>
              <a:prstDash val="solid"/>
              <a:round/>
              <a:headEnd type="none" w="med" len="med"/>
              <a:tailEnd type="triangle" w="med" len="med"/>
            </a:ln>
          </p:spPr>
        </p:cxnSp>
        <p:cxnSp>
          <p:nvCxnSpPr>
            <p:cNvPr id="600" name="Google Shape;600;p35"/>
            <p:cNvCxnSpPr>
              <a:stCxn id="584" idx="3"/>
              <a:endCxn id="58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01" name="Google Shape;601;p35"/>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02" name="Google Shape;602;p35"/>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3" name="Google Shape;603;p35"/>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4" name="Google Shape;604;p35"/>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5" name="Google Shape;605;p35"/>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06" name="Google Shape;606;p35"/>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07" name="Google Shape;607;p35"/>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08" name="Google Shape;608;p35"/>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09" name="Google Shape;609;p35"/>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11</a:t>
              </a:r>
              <a:endParaRPr/>
            </a:p>
          </p:txBody>
        </p:sp>
        <p:sp>
          <p:nvSpPr>
            <p:cNvPr id="610" name="Google Shape;610;p35"/>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11" name="Google Shape;611;p35"/>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12" name="Google Shape;612;p35"/>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9</a:t>
              </a:r>
              <a:endParaRPr/>
            </a:p>
          </p:txBody>
        </p:sp>
        <p:sp>
          <p:nvSpPr>
            <p:cNvPr id="613" name="Google Shape;613;p35"/>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14" name="Google Shape;614;p35"/>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15" name="Google Shape;615;p35"/>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16" name="Google Shape;616;p35"/>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17" name="Google Shape;617;p35"/>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8" name="Google Shape;618;p35"/>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19" name="Google Shape;619;p35"/>
            <p:cNvSpPr txBox="1"/>
            <p:nvPr/>
          </p:nvSpPr>
          <p:spPr>
            <a:xfrm>
              <a:off x="-1531640" y="226965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20" name="Google Shape;620;p35"/>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21" name="Google Shape;621;p35"/>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2" name="Google Shape;622;p35"/>
            <p:cNvSpPr txBox="1"/>
            <p:nvPr/>
          </p:nvSpPr>
          <p:spPr>
            <a:xfrm>
              <a:off x="-865204" y="256204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23" name="Google Shape;623;p35"/>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24" name="Google Shape;624;p35"/>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25" name="Google Shape;625;p35"/>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2</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6" name="Google Shape;626;p35"/>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p:nvPr/>
        </p:nvSpPr>
        <p:spPr>
          <a:xfrm>
            <a:off x="1846680" y="1410511"/>
            <a:ext cx="2326486" cy="1819072"/>
          </a:xfrm>
          <a:custGeom>
            <a:avLst/>
            <a:gdLst/>
            <a:ahLst/>
            <a:cxnLst/>
            <a:rect l="l" t="t" r="r" b="b"/>
            <a:pathLst>
              <a:path w="2326486" h="1819072" extrusionOk="0">
                <a:moveTo>
                  <a:pt x="964614" y="145915"/>
                </a:moveTo>
                <a:cubicBezTo>
                  <a:pt x="951644" y="129702"/>
                  <a:pt x="918937" y="120454"/>
                  <a:pt x="896520" y="107004"/>
                </a:cubicBezTo>
                <a:cubicBezTo>
                  <a:pt x="886495" y="100989"/>
                  <a:pt x="877794" y="92777"/>
                  <a:pt x="867337" y="87549"/>
                </a:cubicBezTo>
                <a:cubicBezTo>
                  <a:pt x="851787" y="79774"/>
                  <a:pt x="813789" y="72249"/>
                  <a:pt x="799243" y="68093"/>
                </a:cubicBezTo>
                <a:cubicBezTo>
                  <a:pt x="789384" y="65276"/>
                  <a:pt x="779788" y="61608"/>
                  <a:pt x="770060" y="58366"/>
                </a:cubicBezTo>
                <a:cubicBezTo>
                  <a:pt x="760332" y="51881"/>
                  <a:pt x="751561" y="43658"/>
                  <a:pt x="740877" y="38910"/>
                </a:cubicBezTo>
                <a:cubicBezTo>
                  <a:pt x="722137" y="30581"/>
                  <a:pt x="702406" y="24429"/>
                  <a:pt x="682511" y="19455"/>
                </a:cubicBezTo>
                <a:cubicBezTo>
                  <a:pt x="627561" y="5717"/>
                  <a:pt x="656711" y="12349"/>
                  <a:pt x="594963" y="0"/>
                </a:cubicBezTo>
                <a:cubicBezTo>
                  <a:pt x="517142" y="3242"/>
                  <a:pt x="439175" y="3973"/>
                  <a:pt x="361499" y="9727"/>
                </a:cubicBezTo>
                <a:cubicBezTo>
                  <a:pt x="351273" y="10484"/>
                  <a:pt x="342264" y="16968"/>
                  <a:pt x="332316" y="19455"/>
                </a:cubicBezTo>
                <a:cubicBezTo>
                  <a:pt x="316276" y="23465"/>
                  <a:pt x="299890" y="25940"/>
                  <a:pt x="283677" y="29183"/>
                </a:cubicBezTo>
                <a:cubicBezTo>
                  <a:pt x="270707" y="35668"/>
                  <a:pt x="258095" y="42926"/>
                  <a:pt x="244767" y="48638"/>
                </a:cubicBezTo>
                <a:cubicBezTo>
                  <a:pt x="212130" y="62625"/>
                  <a:pt x="215408" y="52037"/>
                  <a:pt x="186401" y="77821"/>
                </a:cubicBezTo>
                <a:cubicBezTo>
                  <a:pt x="165837" y="96100"/>
                  <a:pt x="147490" y="116732"/>
                  <a:pt x="128035" y="136187"/>
                </a:cubicBezTo>
                <a:cubicBezTo>
                  <a:pt x="118307" y="145915"/>
                  <a:pt x="106483" y="153923"/>
                  <a:pt x="98852" y="165370"/>
                </a:cubicBezTo>
                <a:cubicBezTo>
                  <a:pt x="92367" y="175098"/>
                  <a:pt x="86700" y="185424"/>
                  <a:pt x="79397" y="194553"/>
                </a:cubicBezTo>
                <a:cubicBezTo>
                  <a:pt x="59182" y="219822"/>
                  <a:pt x="55458" y="209504"/>
                  <a:pt x="40486" y="243191"/>
                </a:cubicBezTo>
                <a:cubicBezTo>
                  <a:pt x="32157" y="261931"/>
                  <a:pt x="30203" y="283214"/>
                  <a:pt x="21031" y="301557"/>
                </a:cubicBezTo>
                <a:lnTo>
                  <a:pt x="1575" y="340468"/>
                </a:lnTo>
                <a:cubicBezTo>
                  <a:pt x="11924" y="681963"/>
                  <a:pt x="-22550" y="559923"/>
                  <a:pt x="30758" y="719846"/>
                </a:cubicBezTo>
                <a:cubicBezTo>
                  <a:pt x="43386" y="757729"/>
                  <a:pt x="33236" y="741779"/>
                  <a:pt x="59941" y="768485"/>
                </a:cubicBezTo>
                <a:cubicBezTo>
                  <a:pt x="70078" y="798896"/>
                  <a:pt x="79910" y="836921"/>
                  <a:pt x="108580" y="856034"/>
                </a:cubicBezTo>
                <a:cubicBezTo>
                  <a:pt x="128035" y="869004"/>
                  <a:pt x="150412" y="878410"/>
                  <a:pt x="166946" y="894944"/>
                </a:cubicBezTo>
                <a:lnTo>
                  <a:pt x="215584" y="943583"/>
                </a:lnTo>
                <a:cubicBezTo>
                  <a:pt x="225312" y="953311"/>
                  <a:pt x="233320" y="965135"/>
                  <a:pt x="244767" y="972766"/>
                </a:cubicBezTo>
                <a:cubicBezTo>
                  <a:pt x="254495" y="979251"/>
                  <a:pt x="263799" y="986421"/>
                  <a:pt x="273950" y="992221"/>
                </a:cubicBezTo>
                <a:cubicBezTo>
                  <a:pt x="286540" y="999415"/>
                  <a:pt x="300795" y="1003632"/>
                  <a:pt x="312860" y="1011676"/>
                </a:cubicBezTo>
                <a:cubicBezTo>
                  <a:pt x="320491" y="1016764"/>
                  <a:pt x="325154" y="1025403"/>
                  <a:pt x="332316" y="1031132"/>
                </a:cubicBezTo>
                <a:cubicBezTo>
                  <a:pt x="341445" y="1038435"/>
                  <a:pt x="352518" y="1043103"/>
                  <a:pt x="361499" y="1050587"/>
                </a:cubicBezTo>
                <a:cubicBezTo>
                  <a:pt x="372067" y="1059394"/>
                  <a:pt x="380114" y="1070963"/>
                  <a:pt x="390682" y="1079770"/>
                </a:cubicBezTo>
                <a:cubicBezTo>
                  <a:pt x="399663" y="1087254"/>
                  <a:pt x="410884" y="1091741"/>
                  <a:pt x="419865" y="1099225"/>
                </a:cubicBezTo>
                <a:cubicBezTo>
                  <a:pt x="494765" y="1161641"/>
                  <a:pt x="405775" y="1099560"/>
                  <a:pt x="478231" y="1147863"/>
                </a:cubicBezTo>
                <a:cubicBezTo>
                  <a:pt x="484716" y="1157591"/>
                  <a:pt x="488888" y="1169347"/>
                  <a:pt x="497686" y="1177046"/>
                </a:cubicBezTo>
                <a:cubicBezTo>
                  <a:pt x="515283" y="1192444"/>
                  <a:pt x="536597" y="1202987"/>
                  <a:pt x="556052" y="1215957"/>
                </a:cubicBezTo>
                <a:lnTo>
                  <a:pt x="614418" y="1254868"/>
                </a:lnTo>
                <a:cubicBezTo>
                  <a:pt x="624146" y="1261353"/>
                  <a:pt x="635334" y="1266056"/>
                  <a:pt x="643601" y="1274323"/>
                </a:cubicBezTo>
                <a:cubicBezTo>
                  <a:pt x="680035" y="1310757"/>
                  <a:pt x="659733" y="1299156"/>
                  <a:pt x="701967" y="1313234"/>
                </a:cubicBezTo>
                <a:cubicBezTo>
                  <a:pt x="787991" y="1377752"/>
                  <a:pt x="749026" y="1361347"/>
                  <a:pt x="808971" y="1381327"/>
                </a:cubicBezTo>
                <a:cubicBezTo>
                  <a:pt x="909907" y="1448620"/>
                  <a:pt x="753664" y="1346198"/>
                  <a:pt x="877065" y="1420238"/>
                </a:cubicBezTo>
                <a:cubicBezTo>
                  <a:pt x="897115" y="1432268"/>
                  <a:pt x="915976" y="1446179"/>
                  <a:pt x="935431" y="1459149"/>
                </a:cubicBezTo>
                <a:lnTo>
                  <a:pt x="964614" y="1478604"/>
                </a:lnTo>
                <a:cubicBezTo>
                  <a:pt x="974342" y="1485089"/>
                  <a:pt x="985530" y="1489792"/>
                  <a:pt x="993797" y="1498059"/>
                </a:cubicBezTo>
                <a:cubicBezTo>
                  <a:pt x="1003525" y="1507787"/>
                  <a:pt x="1011534" y="1519611"/>
                  <a:pt x="1022980" y="1527242"/>
                </a:cubicBezTo>
                <a:cubicBezTo>
                  <a:pt x="1031512" y="1532930"/>
                  <a:pt x="1042992" y="1532384"/>
                  <a:pt x="1052163" y="1536970"/>
                </a:cubicBezTo>
                <a:cubicBezTo>
                  <a:pt x="1062620" y="1542198"/>
                  <a:pt x="1070889" y="1551197"/>
                  <a:pt x="1081346" y="1556425"/>
                </a:cubicBezTo>
                <a:cubicBezTo>
                  <a:pt x="1161845" y="1596674"/>
                  <a:pt x="1048242" y="1524890"/>
                  <a:pt x="1149439" y="1585608"/>
                </a:cubicBezTo>
                <a:cubicBezTo>
                  <a:pt x="1169489" y="1597638"/>
                  <a:pt x="1188350" y="1611549"/>
                  <a:pt x="1207805" y="1624519"/>
                </a:cubicBezTo>
                <a:cubicBezTo>
                  <a:pt x="1217533" y="1631004"/>
                  <a:pt x="1225897" y="1640277"/>
                  <a:pt x="1236988" y="1643974"/>
                </a:cubicBezTo>
                <a:cubicBezTo>
                  <a:pt x="1246716" y="1647217"/>
                  <a:pt x="1257207" y="1648722"/>
                  <a:pt x="1266171" y="1653702"/>
                </a:cubicBezTo>
                <a:cubicBezTo>
                  <a:pt x="1286611" y="1665057"/>
                  <a:pt x="1302355" y="1685218"/>
                  <a:pt x="1324537" y="1692612"/>
                </a:cubicBezTo>
                <a:cubicBezTo>
                  <a:pt x="1430968" y="1728090"/>
                  <a:pt x="1269759" y="1671508"/>
                  <a:pt x="1382903" y="1721795"/>
                </a:cubicBezTo>
                <a:cubicBezTo>
                  <a:pt x="1382928" y="1721806"/>
                  <a:pt x="1455847" y="1746110"/>
                  <a:pt x="1470452" y="1750978"/>
                </a:cubicBezTo>
                <a:lnTo>
                  <a:pt x="1528818" y="1770434"/>
                </a:lnTo>
                <a:lnTo>
                  <a:pt x="1558001" y="1780161"/>
                </a:lnTo>
                <a:cubicBezTo>
                  <a:pt x="1567729" y="1786646"/>
                  <a:pt x="1575887" y="1796605"/>
                  <a:pt x="1587184" y="1799617"/>
                </a:cubicBezTo>
                <a:cubicBezTo>
                  <a:pt x="1625299" y="1809781"/>
                  <a:pt x="1703916" y="1819072"/>
                  <a:pt x="1703916" y="1819072"/>
                </a:cubicBezTo>
                <a:cubicBezTo>
                  <a:pt x="1810920" y="1815829"/>
                  <a:pt x="1918032" y="1815122"/>
                  <a:pt x="2024929" y="1809344"/>
                </a:cubicBezTo>
                <a:cubicBezTo>
                  <a:pt x="2038279" y="1808622"/>
                  <a:pt x="2050984" y="1803290"/>
                  <a:pt x="2063839" y="1799617"/>
                </a:cubicBezTo>
                <a:cubicBezTo>
                  <a:pt x="2089729" y="1792220"/>
                  <a:pt x="2100890" y="1788704"/>
                  <a:pt x="2122205" y="1770434"/>
                </a:cubicBezTo>
                <a:cubicBezTo>
                  <a:pt x="2136132" y="1758497"/>
                  <a:pt x="2145854" y="1741698"/>
                  <a:pt x="2161116" y="1731523"/>
                </a:cubicBezTo>
                <a:cubicBezTo>
                  <a:pt x="2182787" y="1717076"/>
                  <a:pt x="2193911" y="1712416"/>
                  <a:pt x="2209754" y="1692612"/>
                </a:cubicBezTo>
                <a:cubicBezTo>
                  <a:pt x="2217057" y="1683483"/>
                  <a:pt x="2221906" y="1672558"/>
                  <a:pt x="2229209" y="1663429"/>
                </a:cubicBezTo>
                <a:cubicBezTo>
                  <a:pt x="2255550" y="1630503"/>
                  <a:pt x="2268178" y="1643797"/>
                  <a:pt x="2287575" y="1585608"/>
                </a:cubicBezTo>
                <a:lnTo>
                  <a:pt x="2316758" y="1498059"/>
                </a:lnTo>
                <a:lnTo>
                  <a:pt x="2326486" y="1468876"/>
                </a:lnTo>
                <a:cubicBezTo>
                  <a:pt x="2324800" y="1457076"/>
                  <a:pt x="2319763" y="1392820"/>
                  <a:pt x="2307031" y="1371600"/>
                </a:cubicBezTo>
                <a:cubicBezTo>
                  <a:pt x="2272459" y="1313980"/>
                  <a:pt x="2289047" y="1414920"/>
                  <a:pt x="2248665" y="1293778"/>
                </a:cubicBezTo>
                <a:cubicBezTo>
                  <a:pt x="2245422" y="1284050"/>
                  <a:pt x="2243523" y="1273766"/>
                  <a:pt x="2238937" y="1264595"/>
                </a:cubicBezTo>
                <a:cubicBezTo>
                  <a:pt x="2226665" y="1240050"/>
                  <a:pt x="2218124" y="1234054"/>
                  <a:pt x="2200026" y="1215957"/>
                </a:cubicBezTo>
                <a:cubicBezTo>
                  <a:pt x="2176035" y="1119985"/>
                  <a:pt x="2208012" y="1219539"/>
                  <a:pt x="2170843" y="1157591"/>
                </a:cubicBezTo>
                <a:cubicBezTo>
                  <a:pt x="2165567" y="1148798"/>
                  <a:pt x="2166096" y="1137371"/>
                  <a:pt x="2161116" y="1128408"/>
                </a:cubicBezTo>
                <a:cubicBezTo>
                  <a:pt x="2149761" y="1107968"/>
                  <a:pt x="2129599" y="1092224"/>
                  <a:pt x="2122205" y="1070042"/>
                </a:cubicBezTo>
                <a:cubicBezTo>
                  <a:pt x="2111075" y="1036652"/>
                  <a:pt x="2112740" y="1031395"/>
                  <a:pt x="2083294" y="1001949"/>
                </a:cubicBezTo>
                <a:cubicBezTo>
                  <a:pt x="2075027" y="993682"/>
                  <a:pt x="2062910" y="990192"/>
                  <a:pt x="2054111" y="982493"/>
                </a:cubicBezTo>
                <a:cubicBezTo>
                  <a:pt x="2036856" y="967395"/>
                  <a:pt x="2021686" y="950068"/>
                  <a:pt x="2005473" y="933855"/>
                </a:cubicBezTo>
                <a:lnTo>
                  <a:pt x="1917924" y="846306"/>
                </a:lnTo>
                <a:lnTo>
                  <a:pt x="1888741" y="817123"/>
                </a:lnTo>
                <a:cubicBezTo>
                  <a:pt x="1879013" y="807395"/>
                  <a:pt x="1870564" y="796194"/>
                  <a:pt x="1859558" y="787940"/>
                </a:cubicBezTo>
                <a:cubicBezTo>
                  <a:pt x="1846588" y="778212"/>
                  <a:pt x="1833841" y="768180"/>
                  <a:pt x="1820648" y="758757"/>
                </a:cubicBezTo>
                <a:cubicBezTo>
                  <a:pt x="1811135" y="751962"/>
                  <a:pt x="1802148" y="744050"/>
                  <a:pt x="1791465" y="739302"/>
                </a:cubicBezTo>
                <a:cubicBezTo>
                  <a:pt x="1772725" y="730973"/>
                  <a:pt x="1733099" y="719846"/>
                  <a:pt x="1733099" y="719846"/>
                </a:cubicBezTo>
                <a:cubicBezTo>
                  <a:pt x="1689449" y="676199"/>
                  <a:pt x="1741286" y="722233"/>
                  <a:pt x="1684460" y="690663"/>
                </a:cubicBezTo>
                <a:cubicBezTo>
                  <a:pt x="1664020" y="679308"/>
                  <a:pt x="1645549" y="664723"/>
                  <a:pt x="1626094" y="651753"/>
                </a:cubicBezTo>
                <a:cubicBezTo>
                  <a:pt x="1616366" y="645268"/>
                  <a:pt x="1605178" y="640565"/>
                  <a:pt x="1596911" y="632298"/>
                </a:cubicBezTo>
                <a:cubicBezTo>
                  <a:pt x="1590426" y="625813"/>
                  <a:pt x="1584793" y="618345"/>
                  <a:pt x="1577456" y="612842"/>
                </a:cubicBezTo>
                <a:cubicBezTo>
                  <a:pt x="1558750" y="598813"/>
                  <a:pt x="1535623" y="590466"/>
                  <a:pt x="1519090" y="573932"/>
                </a:cubicBezTo>
                <a:cubicBezTo>
                  <a:pt x="1512605" y="567447"/>
                  <a:pt x="1506797" y="560205"/>
                  <a:pt x="1499635" y="554476"/>
                </a:cubicBezTo>
                <a:cubicBezTo>
                  <a:pt x="1422621" y="492864"/>
                  <a:pt x="1527427" y="588026"/>
                  <a:pt x="1431541" y="505838"/>
                </a:cubicBezTo>
                <a:cubicBezTo>
                  <a:pt x="1385170" y="466092"/>
                  <a:pt x="1422816" y="483474"/>
                  <a:pt x="1373175" y="466927"/>
                </a:cubicBezTo>
                <a:cubicBezTo>
                  <a:pt x="1366690" y="457199"/>
                  <a:pt x="1362518" y="445443"/>
                  <a:pt x="1353720" y="437744"/>
                </a:cubicBezTo>
                <a:cubicBezTo>
                  <a:pt x="1336123" y="422347"/>
                  <a:pt x="1314809" y="411804"/>
                  <a:pt x="1295354" y="398834"/>
                </a:cubicBezTo>
                <a:cubicBezTo>
                  <a:pt x="1257637" y="373689"/>
                  <a:pt x="1277265" y="383076"/>
                  <a:pt x="1236988" y="369651"/>
                </a:cubicBezTo>
                <a:cubicBezTo>
                  <a:pt x="1187695" y="320355"/>
                  <a:pt x="1251487" y="378350"/>
                  <a:pt x="1188350" y="340468"/>
                </a:cubicBezTo>
                <a:cubicBezTo>
                  <a:pt x="1180485" y="335749"/>
                  <a:pt x="1176231" y="326515"/>
                  <a:pt x="1168894" y="321012"/>
                </a:cubicBezTo>
                <a:cubicBezTo>
                  <a:pt x="1150188" y="306983"/>
                  <a:pt x="1129984" y="295072"/>
                  <a:pt x="1110529" y="282102"/>
                </a:cubicBezTo>
                <a:lnTo>
                  <a:pt x="1052163" y="243191"/>
                </a:lnTo>
                <a:lnTo>
                  <a:pt x="1022980" y="233463"/>
                </a:lnTo>
                <a:cubicBezTo>
                  <a:pt x="1016495" y="226978"/>
                  <a:pt x="1011388" y="218727"/>
                  <a:pt x="1003524" y="214008"/>
                </a:cubicBezTo>
                <a:cubicBezTo>
                  <a:pt x="994731" y="208732"/>
                  <a:pt x="982348" y="210686"/>
                  <a:pt x="974341" y="204280"/>
                </a:cubicBezTo>
                <a:cubicBezTo>
                  <a:pt x="934491" y="172400"/>
                  <a:pt x="977584" y="162128"/>
                  <a:pt x="964614" y="145915"/>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34" name="Google Shape;634;p36"/>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35" name="Google Shape;635;p36"/>
          <p:cNvGrpSpPr/>
          <p:nvPr/>
        </p:nvGrpSpPr>
        <p:grpSpPr>
          <a:xfrm>
            <a:off x="1751501" y="1368475"/>
            <a:ext cx="4726715" cy="2331624"/>
            <a:chOff x="-2863816" y="1556555"/>
            <a:chExt cx="3545036" cy="1748718"/>
          </a:xfrm>
        </p:grpSpPr>
        <p:sp>
          <p:nvSpPr>
            <p:cNvPr id="636" name="Google Shape;636;p36"/>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37" name="Google Shape;637;p36"/>
            <p:cNvSpPr/>
            <p:nvPr/>
          </p:nvSpPr>
          <p:spPr>
            <a:xfrm>
              <a:off x="-1319030" y="174932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638" name="Google Shape;638;p36"/>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39" name="Google Shape;639;p36"/>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40" name="Google Shape;640;p36"/>
            <p:cNvSpPr/>
            <p:nvPr/>
          </p:nvSpPr>
          <p:spPr>
            <a:xfrm>
              <a:off x="-34748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41" name="Google Shape;641;p36"/>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642" name="Google Shape;642;p36"/>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643" name="Google Shape;643;p36"/>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644" name="Google Shape;644;p36"/>
            <p:cNvCxnSpPr>
              <a:stCxn id="636" idx="6"/>
              <a:endCxn id="63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645" name="Google Shape;645;p36"/>
            <p:cNvCxnSpPr>
              <a:stCxn id="639" idx="2"/>
              <a:endCxn id="63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646" name="Google Shape;646;p36"/>
            <p:cNvCxnSpPr>
              <a:stCxn id="643" idx="2"/>
              <a:endCxn id="642"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7" name="Google Shape;647;p36"/>
            <p:cNvCxnSpPr>
              <a:stCxn id="642" idx="6"/>
              <a:endCxn id="64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648" name="Google Shape;648;p36"/>
            <p:cNvCxnSpPr>
              <a:stCxn id="636" idx="3"/>
              <a:endCxn id="63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649" name="Google Shape;649;p36"/>
            <p:cNvCxnSpPr>
              <a:stCxn id="638" idx="6"/>
              <a:endCxn id="639"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650" name="Google Shape;650;p36"/>
            <p:cNvCxnSpPr>
              <a:stCxn id="636" idx="7"/>
              <a:endCxn id="63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651" name="Google Shape;651;p36"/>
            <p:cNvCxnSpPr>
              <a:stCxn id="637" idx="6"/>
              <a:endCxn id="640" idx="2"/>
            </p:cNvCxnSpPr>
            <p:nvPr/>
          </p:nvCxnSpPr>
          <p:spPr>
            <a:xfrm>
              <a:off x="-1033280" y="1892201"/>
              <a:ext cx="685800" cy="57000"/>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36"/>
            <p:cNvCxnSpPr>
              <a:stCxn id="640" idx="6"/>
              <a:endCxn id="641"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653" name="Google Shape;653;p36"/>
            <p:cNvCxnSpPr>
              <a:stCxn id="643" idx="1"/>
              <a:endCxn id="640"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654" name="Google Shape;654;p36"/>
            <p:cNvCxnSpPr>
              <a:stCxn id="641" idx="4"/>
              <a:endCxn id="643"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655" name="Google Shape;655;p36"/>
            <p:cNvCxnSpPr>
              <a:stCxn id="637" idx="5"/>
              <a:endCxn id="642" idx="1"/>
            </p:cNvCxnSpPr>
            <p:nvPr/>
          </p:nvCxnSpPr>
          <p:spPr>
            <a:xfrm>
              <a:off x="-1075127" y="1993229"/>
              <a:ext cx="312300" cy="883800"/>
            </a:xfrm>
            <a:prstGeom prst="straightConnector1">
              <a:avLst/>
            </a:prstGeom>
            <a:noFill/>
            <a:ln w="9525" cap="flat" cmpd="sng">
              <a:solidFill>
                <a:schemeClr val="dk1"/>
              </a:solidFill>
              <a:prstDash val="solid"/>
              <a:round/>
              <a:headEnd type="none" w="med" len="med"/>
              <a:tailEnd type="triangle" w="med" len="med"/>
            </a:ln>
          </p:spPr>
        </p:cxnSp>
        <p:cxnSp>
          <p:nvCxnSpPr>
            <p:cNvPr id="656" name="Google Shape;656;p36"/>
            <p:cNvCxnSpPr>
              <a:stCxn id="637" idx="4"/>
              <a:endCxn id="639" idx="0"/>
            </p:cNvCxnSpPr>
            <p:nvPr/>
          </p:nvCxnSpPr>
          <p:spPr>
            <a:xfrm flipH="1">
              <a:off x="-1347455" y="2035076"/>
              <a:ext cx="171300" cy="514500"/>
            </a:xfrm>
            <a:prstGeom prst="straightConnector1">
              <a:avLst/>
            </a:prstGeom>
            <a:noFill/>
            <a:ln w="9525" cap="flat" cmpd="sng">
              <a:solidFill>
                <a:schemeClr val="dk1"/>
              </a:solidFill>
              <a:prstDash val="solid"/>
              <a:round/>
              <a:headEnd type="none" w="med" len="med"/>
              <a:tailEnd type="triangle" w="med" len="med"/>
            </a:ln>
          </p:spPr>
        </p:cxnSp>
        <p:cxnSp>
          <p:nvCxnSpPr>
            <p:cNvPr id="657" name="Google Shape;657;p36"/>
            <p:cNvCxnSpPr>
              <a:stCxn id="639" idx="5"/>
              <a:endCxn id="64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658" name="Google Shape;658;p36"/>
            <p:cNvCxnSpPr>
              <a:stCxn id="642" idx="3"/>
              <a:endCxn id="63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659" name="Google Shape;659;p36"/>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660" name="Google Shape;660;p36"/>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1" name="Google Shape;661;p36"/>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2" name="Google Shape;662;p36"/>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3" name="Google Shape;663;p36"/>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664" name="Google Shape;664;p36"/>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65" name="Google Shape;665;p36"/>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666" name="Google Shape;666;p36"/>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667" name="Google Shape;667;p36"/>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668" name="Google Shape;668;p36"/>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669" name="Google Shape;669;p36"/>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670" name="Google Shape;670;p36"/>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671" name="Google Shape;671;p36"/>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672" name="Google Shape;672;p36"/>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673" name="Google Shape;673;p36"/>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sp>
          <p:nvSpPr>
            <p:cNvPr id="674" name="Google Shape;674;p36"/>
            <p:cNvSpPr txBox="1"/>
            <p:nvPr/>
          </p:nvSpPr>
          <p:spPr>
            <a:xfrm>
              <a:off x="-1417640" y="1556555"/>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675" name="Google Shape;675;p36"/>
            <p:cNvSpPr txBox="1"/>
            <p:nvPr/>
          </p:nvSpPr>
          <p:spPr>
            <a:xfrm>
              <a:off x="-477173" y="160937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6" name="Google Shape;676;p36"/>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77" name="Google Shape;677;p36"/>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678" name="Google Shape;678;p36"/>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679" name="Google Shape;679;p36"/>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680" name="Google Shape;680;p36"/>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681" name="Google Shape;681;p36"/>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682" name="Google Shape;682;p36"/>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683" name="Google Shape;683;p36"/>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12</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84" name="Google Shape;684;p36"/>
          <p:cNvSpPr txBox="1"/>
          <p:nvPr/>
        </p:nvSpPr>
        <p:spPr>
          <a:xfrm>
            <a:off x="1417748" y="4883675"/>
            <a:ext cx="40581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a:t>
            </a:r>
            <a:endParaRPr>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7"/>
          <p:cNvSpPr/>
          <p:nvPr/>
        </p:nvSpPr>
        <p:spPr>
          <a:xfrm>
            <a:off x="1887166" y="1309656"/>
            <a:ext cx="2461098" cy="1890744"/>
          </a:xfrm>
          <a:custGeom>
            <a:avLst/>
            <a:gdLst/>
            <a:ahLst/>
            <a:cxnLst/>
            <a:rect l="l" t="t" r="r" b="b"/>
            <a:pathLst>
              <a:path w="2461098" h="1890744" extrusionOk="0">
                <a:moveTo>
                  <a:pt x="2120630" y="3578"/>
                </a:moveTo>
                <a:cubicBezTo>
                  <a:pt x="1875241" y="38635"/>
                  <a:pt x="2081050" y="12091"/>
                  <a:pt x="1517515" y="23033"/>
                </a:cubicBezTo>
                <a:lnTo>
                  <a:pt x="1050587" y="32761"/>
                </a:lnTo>
                <a:lnTo>
                  <a:pt x="953311" y="42489"/>
                </a:lnTo>
                <a:cubicBezTo>
                  <a:pt x="877785" y="50881"/>
                  <a:pt x="840245" y="59272"/>
                  <a:pt x="758757" y="61944"/>
                </a:cubicBezTo>
                <a:cubicBezTo>
                  <a:pt x="599924" y="67152"/>
                  <a:pt x="440987" y="68429"/>
                  <a:pt x="282102" y="71672"/>
                </a:cubicBezTo>
                <a:cubicBezTo>
                  <a:pt x="272374" y="74914"/>
                  <a:pt x="262344" y="77360"/>
                  <a:pt x="252919" y="81399"/>
                </a:cubicBezTo>
                <a:cubicBezTo>
                  <a:pt x="218365" y="96208"/>
                  <a:pt x="214131" y="100773"/>
                  <a:pt x="184825" y="120310"/>
                </a:cubicBezTo>
                <a:cubicBezTo>
                  <a:pt x="178340" y="130038"/>
                  <a:pt x="173637" y="141226"/>
                  <a:pt x="165370" y="149493"/>
                </a:cubicBezTo>
                <a:cubicBezTo>
                  <a:pt x="157103" y="157760"/>
                  <a:pt x="145316" y="161645"/>
                  <a:pt x="136187" y="168948"/>
                </a:cubicBezTo>
                <a:cubicBezTo>
                  <a:pt x="129025" y="174677"/>
                  <a:pt x="123217" y="181919"/>
                  <a:pt x="116732" y="188404"/>
                </a:cubicBezTo>
                <a:cubicBezTo>
                  <a:pt x="92280" y="261757"/>
                  <a:pt x="125264" y="171340"/>
                  <a:pt x="87549" y="246770"/>
                </a:cubicBezTo>
                <a:cubicBezTo>
                  <a:pt x="82963" y="255941"/>
                  <a:pt x="82407" y="266782"/>
                  <a:pt x="77821" y="275953"/>
                </a:cubicBezTo>
                <a:cubicBezTo>
                  <a:pt x="72593" y="286410"/>
                  <a:pt x="63114" y="294452"/>
                  <a:pt x="58366" y="305135"/>
                </a:cubicBezTo>
                <a:cubicBezTo>
                  <a:pt x="12063" y="409318"/>
                  <a:pt x="63485" y="326641"/>
                  <a:pt x="19455" y="392684"/>
                </a:cubicBezTo>
                <a:cubicBezTo>
                  <a:pt x="13029" y="418392"/>
                  <a:pt x="0" y="466115"/>
                  <a:pt x="0" y="489961"/>
                </a:cubicBezTo>
                <a:cubicBezTo>
                  <a:pt x="0" y="538707"/>
                  <a:pt x="2834" y="587620"/>
                  <a:pt x="9728" y="635876"/>
                </a:cubicBezTo>
                <a:cubicBezTo>
                  <a:pt x="12628" y="656178"/>
                  <a:pt x="22698" y="674787"/>
                  <a:pt x="29183" y="694242"/>
                </a:cubicBezTo>
                <a:cubicBezTo>
                  <a:pt x="46304" y="745605"/>
                  <a:pt x="33227" y="714900"/>
                  <a:pt x="77821" y="781791"/>
                </a:cubicBezTo>
                <a:lnTo>
                  <a:pt x="97277" y="810974"/>
                </a:lnTo>
                <a:cubicBezTo>
                  <a:pt x="103762" y="820702"/>
                  <a:pt x="108465" y="831890"/>
                  <a:pt x="116732" y="840157"/>
                </a:cubicBezTo>
                <a:cubicBezTo>
                  <a:pt x="136187" y="859612"/>
                  <a:pt x="159836" y="875630"/>
                  <a:pt x="175098" y="898523"/>
                </a:cubicBezTo>
                <a:cubicBezTo>
                  <a:pt x="193636" y="926330"/>
                  <a:pt x="224362" y="976554"/>
                  <a:pt x="252919" y="986072"/>
                </a:cubicBezTo>
                <a:lnTo>
                  <a:pt x="282102" y="995799"/>
                </a:lnTo>
                <a:lnTo>
                  <a:pt x="350196" y="1063893"/>
                </a:lnTo>
                <a:cubicBezTo>
                  <a:pt x="359924" y="1073621"/>
                  <a:pt x="371748" y="1081629"/>
                  <a:pt x="379379" y="1093076"/>
                </a:cubicBezTo>
                <a:cubicBezTo>
                  <a:pt x="392349" y="1112531"/>
                  <a:pt x="401755" y="1134909"/>
                  <a:pt x="418289" y="1151442"/>
                </a:cubicBezTo>
                <a:cubicBezTo>
                  <a:pt x="424774" y="1157927"/>
                  <a:pt x="432242" y="1163560"/>
                  <a:pt x="437745" y="1170897"/>
                </a:cubicBezTo>
                <a:cubicBezTo>
                  <a:pt x="451774" y="1189603"/>
                  <a:pt x="460121" y="1212729"/>
                  <a:pt x="476655" y="1229263"/>
                </a:cubicBezTo>
                <a:lnTo>
                  <a:pt x="515566" y="1268174"/>
                </a:lnTo>
                <a:cubicBezTo>
                  <a:pt x="525294" y="1277902"/>
                  <a:pt x="533302" y="1289726"/>
                  <a:pt x="544749" y="1297357"/>
                </a:cubicBezTo>
                <a:cubicBezTo>
                  <a:pt x="617205" y="1345660"/>
                  <a:pt x="528215" y="1283579"/>
                  <a:pt x="603115" y="1345995"/>
                </a:cubicBezTo>
                <a:cubicBezTo>
                  <a:pt x="612096" y="1353479"/>
                  <a:pt x="623169" y="1358147"/>
                  <a:pt x="632298" y="1365450"/>
                </a:cubicBezTo>
                <a:cubicBezTo>
                  <a:pt x="639460" y="1371179"/>
                  <a:pt x="644707" y="1379035"/>
                  <a:pt x="651753" y="1384906"/>
                </a:cubicBezTo>
                <a:cubicBezTo>
                  <a:pt x="664208" y="1395285"/>
                  <a:pt x="678354" y="1403538"/>
                  <a:pt x="690664" y="1414089"/>
                </a:cubicBezTo>
                <a:cubicBezTo>
                  <a:pt x="701109" y="1423042"/>
                  <a:pt x="708988" y="1434826"/>
                  <a:pt x="719847" y="1443272"/>
                </a:cubicBezTo>
                <a:cubicBezTo>
                  <a:pt x="738304" y="1457627"/>
                  <a:pt x="761680" y="1465648"/>
                  <a:pt x="778213" y="1482182"/>
                </a:cubicBezTo>
                <a:cubicBezTo>
                  <a:pt x="804918" y="1508889"/>
                  <a:pt x="788967" y="1498738"/>
                  <a:pt x="826851" y="1511365"/>
                </a:cubicBezTo>
                <a:cubicBezTo>
                  <a:pt x="876144" y="1560661"/>
                  <a:pt x="812352" y="1502666"/>
                  <a:pt x="875489" y="1540548"/>
                </a:cubicBezTo>
                <a:cubicBezTo>
                  <a:pt x="942254" y="1580606"/>
                  <a:pt x="841459" y="1542177"/>
                  <a:pt x="924128" y="1569731"/>
                </a:cubicBezTo>
                <a:cubicBezTo>
                  <a:pt x="943583" y="1582701"/>
                  <a:pt x="960312" y="1601248"/>
                  <a:pt x="982494" y="1608642"/>
                </a:cubicBezTo>
                <a:cubicBezTo>
                  <a:pt x="992222" y="1611885"/>
                  <a:pt x="1002713" y="1613390"/>
                  <a:pt x="1011677" y="1618370"/>
                </a:cubicBezTo>
                <a:cubicBezTo>
                  <a:pt x="1032117" y="1629725"/>
                  <a:pt x="1047861" y="1649886"/>
                  <a:pt x="1070043" y="1657280"/>
                </a:cubicBezTo>
                <a:lnTo>
                  <a:pt x="1157591" y="1686463"/>
                </a:lnTo>
                <a:cubicBezTo>
                  <a:pt x="1167319" y="1689706"/>
                  <a:pt x="1178242" y="1690503"/>
                  <a:pt x="1186774" y="1696191"/>
                </a:cubicBezTo>
                <a:cubicBezTo>
                  <a:pt x="1225102" y="1721743"/>
                  <a:pt x="1218756" y="1721209"/>
                  <a:pt x="1274323" y="1735101"/>
                </a:cubicBezTo>
                <a:cubicBezTo>
                  <a:pt x="1286792" y="1738218"/>
                  <a:pt x="1328460" y="1747579"/>
                  <a:pt x="1342417" y="1754557"/>
                </a:cubicBezTo>
                <a:cubicBezTo>
                  <a:pt x="1352874" y="1759785"/>
                  <a:pt x="1360613" y="1770017"/>
                  <a:pt x="1371600" y="1774012"/>
                </a:cubicBezTo>
                <a:cubicBezTo>
                  <a:pt x="1478636" y="1812934"/>
                  <a:pt x="1415358" y="1778870"/>
                  <a:pt x="1488332" y="1803195"/>
                </a:cubicBezTo>
                <a:cubicBezTo>
                  <a:pt x="1594773" y="1838677"/>
                  <a:pt x="1433542" y="1782087"/>
                  <a:pt x="1546698" y="1832378"/>
                </a:cubicBezTo>
                <a:cubicBezTo>
                  <a:pt x="1565438" y="1840707"/>
                  <a:pt x="1585609" y="1845348"/>
                  <a:pt x="1605064" y="1851833"/>
                </a:cubicBezTo>
                <a:lnTo>
                  <a:pt x="1634247" y="1861561"/>
                </a:lnTo>
                <a:cubicBezTo>
                  <a:pt x="1643975" y="1864804"/>
                  <a:pt x="1653375" y="1869278"/>
                  <a:pt x="1663430" y="1871289"/>
                </a:cubicBezTo>
                <a:cubicBezTo>
                  <a:pt x="1722123" y="1883027"/>
                  <a:pt x="1696383" y="1875787"/>
                  <a:pt x="1741251" y="1890744"/>
                </a:cubicBezTo>
                <a:cubicBezTo>
                  <a:pt x="1851166" y="1886347"/>
                  <a:pt x="1935417" y="1895705"/>
                  <a:pt x="2033081" y="1871289"/>
                </a:cubicBezTo>
                <a:cubicBezTo>
                  <a:pt x="2043029" y="1868802"/>
                  <a:pt x="2053093" y="1866147"/>
                  <a:pt x="2062264" y="1861561"/>
                </a:cubicBezTo>
                <a:cubicBezTo>
                  <a:pt x="2102190" y="1841598"/>
                  <a:pt x="2080739" y="1846781"/>
                  <a:pt x="2110902" y="1822650"/>
                </a:cubicBezTo>
                <a:cubicBezTo>
                  <a:pt x="2120031" y="1815347"/>
                  <a:pt x="2130357" y="1809680"/>
                  <a:pt x="2140085" y="1803195"/>
                </a:cubicBezTo>
                <a:cubicBezTo>
                  <a:pt x="2195840" y="1719561"/>
                  <a:pt x="2128994" y="1825377"/>
                  <a:pt x="2169268" y="1744829"/>
                </a:cubicBezTo>
                <a:cubicBezTo>
                  <a:pt x="2193043" y="1697279"/>
                  <a:pt x="2186225" y="1735363"/>
                  <a:pt x="2198451" y="1686463"/>
                </a:cubicBezTo>
                <a:cubicBezTo>
                  <a:pt x="2225951" y="1576465"/>
                  <a:pt x="2185895" y="1704675"/>
                  <a:pt x="2227634" y="1579459"/>
                </a:cubicBezTo>
                <a:cubicBezTo>
                  <a:pt x="2230877" y="1569731"/>
                  <a:pt x="2231674" y="1558808"/>
                  <a:pt x="2237362" y="1550276"/>
                </a:cubicBezTo>
                <a:cubicBezTo>
                  <a:pt x="2243847" y="1540548"/>
                  <a:pt x="2252069" y="1531777"/>
                  <a:pt x="2256817" y="1521093"/>
                </a:cubicBezTo>
                <a:cubicBezTo>
                  <a:pt x="2292585" y="1440615"/>
                  <a:pt x="2255772" y="1483226"/>
                  <a:pt x="2295728" y="1443272"/>
                </a:cubicBezTo>
                <a:cubicBezTo>
                  <a:pt x="2341953" y="1304595"/>
                  <a:pt x="2295513" y="1448890"/>
                  <a:pt x="2324911" y="1345995"/>
                </a:cubicBezTo>
                <a:cubicBezTo>
                  <a:pt x="2327728" y="1336136"/>
                  <a:pt x="2332151" y="1326760"/>
                  <a:pt x="2334638" y="1316812"/>
                </a:cubicBezTo>
                <a:cubicBezTo>
                  <a:pt x="2350067" y="1255097"/>
                  <a:pt x="2339618" y="1262960"/>
                  <a:pt x="2363821" y="1190353"/>
                </a:cubicBezTo>
                <a:cubicBezTo>
                  <a:pt x="2373092" y="1162540"/>
                  <a:pt x="2377170" y="1152794"/>
                  <a:pt x="2383277" y="1122259"/>
                </a:cubicBezTo>
                <a:cubicBezTo>
                  <a:pt x="2387145" y="1102918"/>
                  <a:pt x="2389476" y="1083299"/>
                  <a:pt x="2393004" y="1063893"/>
                </a:cubicBezTo>
                <a:cubicBezTo>
                  <a:pt x="2406529" y="989503"/>
                  <a:pt x="2409412" y="1000717"/>
                  <a:pt x="2422187" y="898523"/>
                </a:cubicBezTo>
                <a:cubicBezTo>
                  <a:pt x="2446769" y="701870"/>
                  <a:pt x="2416435" y="947426"/>
                  <a:pt x="2441643" y="733153"/>
                </a:cubicBezTo>
                <a:cubicBezTo>
                  <a:pt x="2450029" y="661873"/>
                  <a:pt x="2451343" y="655519"/>
                  <a:pt x="2461098" y="587238"/>
                </a:cubicBezTo>
                <a:cubicBezTo>
                  <a:pt x="2457855" y="502931"/>
                  <a:pt x="2456982" y="418500"/>
                  <a:pt x="2451370" y="334318"/>
                </a:cubicBezTo>
                <a:cubicBezTo>
                  <a:pt x="2450048" y="314481"/>
                  <a:pt x="2437517" y="285833"/>
                  <a:pt x="2431915" y="266225"/>
                </a:cubicBezTo>
                <a:cubicBezTo>
                  <a:pt x="2429604" y="258136"/>
                  <a:pt x="2418819" y="208729"/>
                  <a:pt x="2412460" y="198131"/>
                </a:cubicBezTo>
                <a:cubicBezTo>
                  <a:pt x="2407741" y="190267"/>
                  <a:pt x="2398507" y="186013"/>
                  <a:pt x="2393004" y="178676"/>
                </a:cubicBezTo>
                <a:cubicBezTo>
                  <a:pt x="2375751" y="155672"/>
                  <a:pt x="2360138" y="119980"/>
                  <a:pt x="2334638" y="100855"/>
                </a:cubicBezTo>
                <a:cubicBezTo>
                  <a:pt x="2315932" y="86826"/>
                  <a:pt x="2295727" y="74914"/>
                  <a:pt x="2276272" y="61944"/>
                </a:cubicBezTo>
                <a:cubicBezTo>
                  <a:pt x="2266544" y="55459"/>
                  <a:pt x="2258180" y="46186"/>
                  <a:pt x="2247089" y="42489"/>
                </a:cubicBezTo>
                <a:cubicBezTo>
                  <a:pt x="2237361" y="39246"/>
                  <a:pt x="2227077" y="37347"/>
                  <a:pt x="2217906" y="32761"/>
                </a:cubicBezTo>
                <a:cubicBezTo>
                  <a:pt x="2207449" y="27533"/>
                  <a:pt x="2199180" y="18534"/>
                  <a:pt x="2188723" y="13306"/>
                </a:cubicBezTo>
                <a:cubicBezTo>
                  <a:pt x="2179552" y="8720"/>
                  <a:pt x="2169060" y="7386"/>
                  <a:pt x="2159540" y="3578"/>
                </a:cubicBezTo>
                <a:cubicBezTo>
                  <a:pt x="2152808" y="885"/>
                  <a:pt x="2146570" y="-2907"/>
                  <a:pt x="2120630" y="357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2" name="Google Shape;692;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693" name="Google Shape;693;p37"/>
          <p:cNvGrpSpPr/>
          <p:nvPr/>
        </p:nvGrpSpPr>
        <p:grpSpPr>
          <a:xfrm>
            <a:off x="1751501" y="1368475"/>
            <a:ext cx="4726715" cy="2331624"/>
            <a:chOff x="-2863816" y="1556555"/>
            <a:chExt cx="3545036" cy="1748718"/>
          </a:xfrm>
        </p:grpSpPr>
        <p:sp>
          <p:nvSpPr>
            <p:cNvPr id="694" name="Google Shape;694;p37"/>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695" name="Google Shape;695;p37"/>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696" name="Google Shape;696;p37"/>
            <p:cNvSpPr/>
            <p:nvPr/>
          </p:nvSpPr>
          <p:spPr>
            <a:xfrm>
              <a:off x="-2690630" y="27208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697" name="Google Shape;697;p37"/>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698" name="Google Shape;698;p37"/>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699" name="Google Shape;699;p37"/>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00" name="Google Shape;700;p37"/>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01" name="Google Shape;701;p37"/>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02" name="Google Shape;702;p37"/>
            <p:cNvCxnSpPr>
              <a:stCxn id="694" idx="6"/>
              <a:endCxn id="69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03" name="Google Shape;703;p37"/>
            <p:cNvCxnSpPr>
              <a:stCxn id="697" idx="2"/>
              <a:endCxn id="69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04" name="Google Shape;704;p37"/>
            <p:cNvCxnSpPr>
              <a:stCxn id="701" idx="2"/>
              <a:endCxn id="700"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5" name="Google Shape;705;p37"/>
            <p:cNvCxnSpPr>
              <a:stCxn id="700" idx="6"/>
              <a:endCxn id="701"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06" name="Google Shape;706;p37"/>
            <p:cNvCxnSpPr>
              <a:stCxn id="694" idx="3"/>
              <a:endCxn id="69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07" name="Google Shape;707;p37"/>
            <p:cNvCxnSpPr>
              <a:stCxn id="696" idx="6"/>
              <a:endCxn id="697" idx="3"/>
            </p:cNvCxnSpPr>
            <p:nvPr/>
          </p:nvCxnSpPr>
          <p:spPr>
            <a:xfrm rot="10800000" flipH="1">
              <a:off x="-2404880" y="2793251"/>
              <a:ext cx="956100" cy="70500"/>
            </a:xfrm>
            <a:prstGeom prst="straightConnector1">
              <a:avLst/>
            </a:prstGeom>
            <a:noFill/>
            <a:ln w="9525" cap="flat" cmpd="sng">
              <a:solidFill>
                <a:schemeClr val="dk1"/>
              </a:solidFill>
              <a:prstDash val="solid"/>
              <a:round/>
              <a:headEnd type="none" w="med" len="med"/>
              <a:tailEnd type="triangle" w="med" len="med"/>
            </a:ln>
          </p:spPr>
        </p:cxnSp>
        <p:cxnSp>
          <p:nvCxnSpPr>
            <p:cNvPr id="708" name="Google Shape;708;p37"/>
            <p:cNvCxnSpPr>
              <a:stCxn id="694" idx="7"/>
              <a:endCxn id="69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09" name="Google Shape;709;p37"/>
            <p:cNvCxnSpPr>
              <a:stCxn id="695" idx="6"/>
              <a:endCxn id="69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10" name="Google Shape;710;p37"/>
            <p:cNvCxnSpPr>
              <a:stCxn id="698" idx="6"/>
              <a:endCxn id="699"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11" name="Google Shape;711;p37"/>
            <p:cNvCxnSpPr>
              <a:stCxn id="701" idx="1"/>
              <a:endCxn id="698"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12" name="Google Shape;712;p37"/>
            <p:cNvCxnSpPr>
              <a:stCxn id="699" idx="4"/>
              <a:endCxn id="701"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13" name="Google Shape;713;p37"/>
            <p:cNvCxnSpPr>
              <a:stCxn id="695" idx="5"/>
              <a:endCxn id="70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14" name="Google Shape;714;p37"/>
            <p:cNvCxnSpPr>
              <a:stCxn id="695" idx="4"/>
              <a:endCxn id="69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15" name="Google Shape;715;p37"/>
            <p:cNvCxnSpPr>
              <a:stCxn id="697" idx="5"/>
              <a:endCxn id="70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16" name="Google Shape;716;p37"/>
            <p:cNvCxnSpPr>
              <a:stCxn id="700" idx="3"/>
              <a:endCxn id="696"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17" name="Google Shape;717;p37"/>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8" name="Google Shape;718;p37"/>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19" name="Google Shape;719;p37"/>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0" name="Google Shape;720;p37"/>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1" name="Google Shape;721;p37"/>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22" name="Google Shape;722;p37"/>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23" name="Google Shape;723;p37"/>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24" name="Google Shape;724;p37"/>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25" name="Google Shape;725;p37"/>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26" name="Google Shape;726;p37"/>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27" name="Google Shape;727;p37"/>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28" name="Google Shape;728;p37"/>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29" name="Google Shape;729;p37"/>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30" name="Google Shape;730;p37"/>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31" name="Google Shape;731;p37"/>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32" name="Google Shape;732;p37"/>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33" name="Google Shape;733;p37"/>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4" name="Google Shape;734;p37"/>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5" name="Google Shape;735;p37"/>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36" name="Google Shape;736;p37"/>
            <p:cNvSpPr txBox="1"/>
            <p:nvPr/>
          </p:nvSpPr>
          <p:spPr>
            <a:xfrm>
              <a:off x="-2863816" y="2543734"/>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37" name="Google Shape;737;p37"/>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38" name="Google Shape;738;p37"/>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39" name="Google Shape;739;p37"/>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40" name="Google Shape;740;p37"/>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41" name="Google Shape;741;p37"/>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4</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B</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2" name="Google Shape;742;p37"/>
          <p:cNvSpPr txBox="1"/>
          <p:nvPr/>
        </p:nvSpPr>
        <p:spPr>
          <a:xfrm>
            <a:off x="1494698" y="4883675"/>
            <a:ext cx="39810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a:t>
            </a:r>
            <a:endParaRPr>
              <a:latin typeface="Quattrocento Sans"/>
              <a:ea typeface="Quattrocento Sans"/>
              <a:cs typeface="Quattrocento Sans"/>
              <a:sym typeface="Quattrocen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8"/>
          <p:cNvSpPr/>
          <p:nvPr/>
        </p:nvSpPr>
        <p:spPr>
          <a:xfrm>
            <a:off x="1702340" y="1313234"/>
            <a:ext cx="2752928" cy="2217906"/>
          </a:xfrm>
          <a:custGeom>
            <a:avLst/>
            <a:gdLst/>
            <a:ahLst/>
            <a:cxnLst/>
            <a:rect l="l" t="t" r="r" b="b"/>
            <a:pathLst>
              <a:path w="2752928" h="2217906" extrusionOk="0">
                <a:moveTo>
                  <a:pt x="1566154" y="48638"/>
                </a:moveTo>
                <a:cubicBezTo>
                  <a:pt x="1354514" y="78873"/>
                  <a:pt x="1515015" y="59728"/>
                  <a:pt x="1060315" y="48638"/>
                </a:cubicBezTo>
                <a:lnTo>
                  <a:pt x="700392" y="38911"/>
                </a:lnTo>
                <a:cubicBezTo>
                  <a:pt x="638783" y="42153"/>
                  <a:pt x="577028" y="43294"/>
                  <a:pt x="515566" y="48638"/>
                </a:cubicBezTo>
                <a:cubicBezTo>
                  <a:pt x="495680" y="50367"/>
                  <a:pt x="429639" y="74038"/>
                  <a:pt x="418290" y="77821"/>
                </a:cubicBezTo>
                <a:cubicBezTo>
                  <a:pt x="408562" y="81064"/>
                  <a:pt x="397639" y="81861"/>
                  <a:pt x="389107" y="87549"/>
                </a:cubicBezTo>
                <a:cubicBezTo>
                  <a:pt x="259540" y="173926"/>
                  <a:pt x="451576" y="49601"/>
                  <a:pt x="330741" y="116732"/>
                </a:cubicBezTo>
                <a:cubicBezTo>
                  <a:pt x="310301" y="128088"/>
                  <a:pt x="291830" y="142673"/>
                  <a:pt x="272375" y="155643"/>
                </a:cubicBezTo>
                <a:lnTo>
                  <a:pt x="243192" y="175098"/>
                </a:lnTo>
                <a:cubicBezTo>
                  <a:pt x="205806" y="231179"/>
                  <a:pt x="238173" y="177082"/>
                  <a:pt x="214009" y="233464"/>
                </a:cubicBezTo>
                <a:cubicBezTo>
                  <a:pt x="208297" y="246793"/>
                  <a:pt x="199940" y="258911"/>
                  <a:pt x="194554" y="272375"/>
                </a:cubicBezTo>
                <a:cubicBezTo>
                  <a:pt x="186938" y="291416"/>
                  <a:pt x="181583" y="311285"/>
                  <a:pt x="175098" y="330740"/>
                </a:cubicBezTo>
                <a:lnTo>
                  <a:pt x="165371" y="359923"/>
                </a:lnTo>
                <a:cubicBezTo>
                  <a:pt x="162128" y="369651"/>
                  <a:pt x="158130" y="379158"/>
                  <a:pt x="155643" y="389106"/>
                </a:cubicBezTo>
                <a:cubicBezTo>
                  <a:pt x="152400" y="402076"/>
                  <a:pt x="149588" y="415162"/>
                  <a:pt x="145915" y="428017"/>
                </a:cubicBezTo>
                <a:cubicBezTo>
                  <a:pt x="143098" y="437876"/>
                  <a:pt x="138886" y="447308"/>
                  <a:pt x="136188" y="457200"/>
                </a:cubicBezTo>
                <a:cubicBezTo>
                  <a:pt x="129153" y="482997"/>
                  <a:pt x="123217" y="509081"/>
                  <a:pt x="116732" y="535021"/>
                </a:cubicBezTo>
                <a:lnTo>
                  <a:pt x="97277" y="612843"/>
                </a:lnTo>
                <a:cubicBezTo>
                  <a:pt x="94034" y="625813"/>
                  <a:pt x="89747" y="638566"/>
                  <a:pt x="87549" y="651753"/>
                </a:cubicBezTo>
                <a:cubicBezTo>
                  <a:pt x="77643" y="711191"/>
                  <a:pt x="76438" y="715639"/>
                  <a:pt x="68094" y="778213"/>
                </a:cubicBezTo>
                <a:cubicBezTo>
                  <a:pt x="64639" y="804126"/>
                  <a:pt x="62341" y="830196"/>
                  <a:pt x="58366" y="856034"/>
                </a:cubicBezTo>
                <a:cubicBezTo>
                  <a:pt x="55852" y="872375"/>
                  <a:pt x="50824" y="888283"/>
                  <a:pt x="48639" y="904672"/>
                </a:cubicBezTo>
                <a:cubicBezTo>
                  <a:pt x="44332" y="936974"/>
                  <a:pt x="42323" y="969541"/>
                  <a:pt x="38911" y="1001949"/>
                </a:cubicBezTo>
                <a:cubicBezTo>
                  <a:pt x="35837" y="1031150"/>
                  <a:pt x="31727" y="1060246"/>
                  <a:pt x="29183" y="1089498"/>
                </a:cubicBezTo>
                <a:cubicBezTo>
                  <a:pt x="25240" y="1134838"/>
                  <a:pt x="22209" y="1180257"/>
                  <a:pt x="19456" y="1225685"/>
                </a:cubicBezTo>
                <a:cubicBezTo>
                  <a:pt x="11054" y="1364320"/>
                  <a:pt x="6056" y="1494966"/>
                  <a:pt x="0" y="1634247"/>
                </a:cubicBezTo>
                <a:cubicBezTo>
                  <a:pt x="4773" y="1753562"/>
                  <a:pt x="-9044" y="1821347"/>
                  <a:pt x="19456" y="1916349"/>
                </a:cubicBezTo>
                <a:cubicBezTo>
                  <a:pt x="25349" y="1935992"/>
                  <a:pt x="27536" y="1957651"/>
                  <a:pt x="38911" y="1974715"/>
                </a:cubicBezTo>
                <a:cubicBezTo>
                  <a:pt x="63453" y="2011529"/>
                  <a:pt x="50099" y="1995631"/>
                  <a:pt x="77822" y="2023353"/>
                </a:cubicBezTo>
                <a:cubicBezTo>
                  <a:pt x="94799" y="2074288"/>
                  <a:pt x="80299" y="2045287"/>
                  <a:pt x="136188" y="2101175"/>
                </a:cubicBezTo>
                <a:cubicBezTo>
                  <a:pt x="221444" y="2186430"/>
                  <a:pt x="113297" y="2082098"/>
                  <a:pt x="194554" y="2149813"/>
                </a:cubicBezTo>
                <a:cubicBezTo>
                  <a:pt x="205122" y="2158620"/>
                  <a:pt x="211711" y="2172315"/>
                  <a:pt x="223737" y="2178996"/>
                </a:cubicBezTo>
                <a:cubicBezTo>
                  <a:pt x="241664" y="2188955"/>
                  <a:pt x="262208" y="2193477"/>
                  <a:pt x="282103" y="2198451"/>
                </a:cubicBezTo>
                <a:cubicBezTo>
                  <a:pt x="358893" y="2217649"/>
                  <a:pt x="307690" y="2207069"/>
                  <a:pt x="437745" y="2217906"/>
                </a:cubicBezTo>
                <a:cubicBezTo>
                  <a:pt x="503505" y="2215047"/>
                  <a:pt x="626930" y="2221139"/>
                  <a:pt x="710120" y="2198451"/>
                </a:cubicBezTo>
                <a:cubicBezTo>
                  <a:pt x="729905" y="2193055"/>
                  <a:pt x="748591" y="2183970"/>
                  <a:pt x="768486" y="2178996"/>
                </a:cubicBezTo>
                <a:cubicBezTo>
                  <a:pt x="781456" y="2175753"/>
                  <a:pt x="794591" y="2173110"/>
                  <a:pt x="807396" y="2169268"/>
                </a:cubicBezTo>
                <a:cubicBezTo>
                  <a:pt x="827039" y="2163375"/>
                  <a:pt x="845867" y="2154787"/>
                  <a:pt x="865762" y="2149813"/>
                </a:cubicBezTo>
                <a:cubicBezTo>
                  <a:pt x="987442" y="2119392"/>
                  <a:pt x="836139" y="2158276"/>
                  <a:pt x="933856" y="2130357"/>
                </a:cubicBezTo>
                <a:cubicBezTo>
                  <a:pt x="946711" y="2126684"/>
                  <a:pt x="959961" y="2124471"/>
                  <a:pt x="972766" y="2120630"/>
                </a:cubicBezTo>
                <a:cubicBezTo>
                  <a:pt x="1112325" y="2078764"/>
                  <a:pt x="938448" y="2124346"/>
                  <a:pt x="1108954" y="2081719"/>
                </a:cubicBezTo>
                <a:cubicBezTo>
                  <a:pt x="1121924" y="2078477"/>
                  <a:pt x="1134677" y="2074190"/>
                  <a:pt x="1147864" y="2071992"/>
                </a:cubicBezTo>
                <a:cubicBezTo>
                  <a:pt x="1201333" y="2063080"/>
                  <a:pt x="1294038" y="2045450"/>
                  <a:pt x="1352145" y="2042809"/>
                </a:cubicBezTo>
                <a:cubicBezTo>
                  <a:pt x="1465564" y="2037654"/>
                  <a:pt x="1579124" y="2036324"/>
                  <a:pt x="1692613" y="2033081"/>
                </a:cubicBezTo>
                <a:cubicBezTo>
                  <a:pt x="1818017" y="2025243"/>
                  <a:pt x="1879576" y="2024619"/>
                  <a:pt x="2003898" y="2003898"/>
                </a:cubicBezTo>
                <a:cubicBezTo>
                  <a:pt x="2049749" y="1996256"/>
                  <a:pt x="2060551" y="1996050"/>
                  <a:pt x="2101175" y="1984443"/>
                </a:cubicBezTo>
                <a:cubicBezTo>
                  <a:pt x="2111034" y="1981626"/>
                  <a:pt x="2121187" y="1979301"/>
                  <a:pt x="2130358" y="1974715"/>
                </a:cubicBezTo>
                <a:cubicBezTo>
                  <a:pt x="2140815" y="1969487"/>
                  <a:pt x="2148858" y="1960008"/>
                  <a:pt x="2159541" y="1955260"/>
                </a:cubicBezTo>
                <a:cubicBezTo>
                  <a:pt x="2178281" y="1946931"/>
                  <a:pt x="2200843" y="1947180"/>
                  <a:pt x="2217907" y="1935804"/>
                </a:cubicBezTo>
                <a:cubicBezTo>
                  <a:pt x="2237362" y="1922834"/>
                  <a:pt x="2259740" y="1913428"/>
                  <a:pt x="2276273" y="1896894"/>
                </a:cubicBezTo>
                <a:cubicBezTo>
                  <a:pt x="2282758" y="1890409"/>
                  <a:pt x="2288391" y="1882941"/>
                  <a:pt x="2295728" y="1877438"/>
                </a:cubicBezTo>
                <a:cubicBezTo>
                  <a:pt x="2314434" y="1863409"/>
                  <a:pt x="2337560" y="1855062"/>
                  <a:pt x="2354094" y="1838528"/>
                </a:cubicBezTo>
                <a:cubicBezTo>
                  <a:pt x="2373380" y="1819242"/>
                  <a:pt x="2400608" y="1797102"/>
                  <a:pt x="2412460" y="1770434"/>
                </a:cubicBezTo>
                <a:cubicBezTo>
                  <a:pt x="2420789" y="1751694"/>
                  <a:pt x="2425430" y="1731523"/>
                  <a:pt x="2431915" y="1712068"/>
                </a:cubicBezTo>
                <a:lnTo>
                  <a:pt x="2441643" y="1682885"/>
                </a:lnTo>
                <a:lnTo>
                  <a:pt x="2461098" y="1624519"/>
                </a:lnTo>
                <a:cubicBezTo>
                  <a:pt x="2464341" y="1614791"/>
                  <a:pt x="2468339" y="1605284"/>
                  <a:pt x="2470826" y="1595336"/>
                </a:cubicBezTo>
                <a:cubicBezTo>
                  <a:pt x="2474069" y="1582366"/>
                  <a:pt x="2475288" y="1568714"/>
                  <a:pt x="2480554" y="1556426"/>
                </a:cubicBezTo>
                <a:cubicBezTo>
                  <a:pt x="2485159" y="1545680"/>
                  <a:pt x="2495261" y="1537927"/>
                  <a:pt x="2500009" y="1527243"/>
                </a:cubicBezTo>
                <a:cubicBezTo>
                  <a:pt x="2546311" y="1423062"/>
                  <a:pt x="2494891" y="1505736"/>
                  <a:pt x="2538920" y="1439694"/>
                </a:cubicBezTo>
                <a:cubicBezTo>
                  <a:pt x="2585145" y="1301017"/>
                  <a:pt x="2538705" y="1445312"/>
                  <a:pt x="2568103" y="1342417"/>
                </a:cubicBezTo>
                <a:cubicBezTo>
                  <a:pt x="2570920" y="1332558"/>
                  <a:pt x="2575013" y="1323093"/>
                  <a:pt x="2577830" y="1313234"/>
                </a:cubicBezTo>
                <a:cubicBezTo>
                  <a:pt x="2581503" y="1300379"/>
                  <a:pt x="2583885" y="1287178"/>
                  <a:pt x="2587558" y="1274323"/>
                </a:cubicBezTo>
                <a:cubicBezTo>
                  <a:pt x="2590375" y="1264464"/>
                  <a:pt x="2594469" y="1254999"/>
                  <a:pt x="2597286" y="1245140"/>
                </a:cubicBezTo>
                <a:cubicBezTo>
                  <a:pt x="2600959" y="1232285"/>
                  <a:pt x="2603171" y="1219035"/>
                  <a:pt x="2607013" y="1206230"/>
                </a:cubicBezTo>
                <a:cubicBezTo>
                  <a:pt x="2612906" y="1186587"/>
                  <a:pt x="2619984" y="1167319"/>
                  <a:pt x="2626469" y="1147864"/>
                </a:cubicBezTo>
                <a:cubicBezTo>
                  <a:pt x="2629712" y="1138136"/>
                  <a:pt x="2633709" y="1128629"/>
                  <a:pt x="2636196" y="1118681"/>
                </a:cubicBezTo>
                <a:cubicBezTo>
                  <a:pt x="2639439" y="1105711"/>
                  <a:pt x="2642082" y="1092576"/>
                  <a:pt x="2645924" y="1079770"/>
                </a:cubicBezTo>
                <a:cubicBezTo>
                  <a:pt x="2651817" y="1060127"/>
                  <a:pt x="2660405" y="1041299"/>
                  <a:pt x="2665379" y="1021404"/>
                </a:cubicBezTo>
                <a:cubicBezTo>
                  <a:pt x="2668622" y="1008434"/>
                  <a:pt x="2671265" y="995299"/>
                  <a:pt x="2675107" y="982494"/>
                </a:cubicBezTo>
                <a:cubicBezTo>
                  <a:pt x="2681000" y="962851"/>
                  <a:pt x="2688077" y="943583"/>
                  <a:pt x="2694562" y="924128"/>
                </a:cubicBezTo>
                <a:lnTo>
                  <a:pt x="2714017" y="865762"/>
                </a:lnTo>
                <a:cubicBezTo>
                  <a:pt x="2717260" y="856034"/>
                  <a:pt x="2721258" y="846527"/>
                  <a:pt x="2723745" y="836579"/>
                </a:cubicBezTo>
                <a:lnTo>
                  <a:pt x="2733473" y="797668"/>
                </a:lnTo>
                <a:cubicBezTo>
                  <a:pt x="2742410" y="717225"/>
                  <a:pt x="2752928" y="635380"/>
                  <a:pt x="2752928" y="554477"/>
                </a:cubicBezTo>
                <a:cubicBezTo>
                  <a:pt x="2752928" y="486306"/>
                  <a:pt x="2750728" y="417950"/>
                  <a:pt x="2743200" y="350196"/>
                </a:cubicBezTo>
                <a:cubicBezTo>
                  <a:pt x="2740083" y="322141"/>
                  <a:pt x="2723699" y="285291"/>
                  <a:pt x="2704290" y="262647"/>
                </a:cubicBezTo>
                <a:cubicBezTo>
                  <a:pt x="2692353" y="248720"/>
                  <a:pt x="2675554" y="238998"/>
                  <a:pt x="2665379" y="223736"/>
                </a:cubicBezTo>
                <a:cubicBezTo>
                  <a:pt x="2639439" y="184825"/>
                  <a:pt x="2655652" y="201038"/>
                  <a:pt x="2616741" y="175098"/>
                </a:cubicBezTo>
                <a:cubicBezTo>
                  <a:pt x="2599139" y="148695"/>
                  <a:pt x="2586682" y="125875"/>
                  <a:pt x="2558375" y="107004"/>
                </a:cubicBezTo>
                <a:cubicBezTo>
                  <a:pt x="2548647" y="100519"/>
                  <a:pt x="2539876" y="92297"/>
                  <a:pt x="2529192" y="87549"/>
                </a:cubicBezTo>
                <a:cubicBezTo>
                  <a:pt x="2510452" y="79220"/>
                  <a:pt x="2490281" y="74579"/>
                  <a:pt x="2470826" y="68094"/>
                </a:cubicBezTo>
                <a:lnTo>
                  <a:pt x="2441643" y="58366"/>
                </a:lnTo>
                <a:lnTo>
                  <a:pt x="2354094" y="29183"/>
                </a:lnTo>
                <a:cubicBezTo>
                  <a:pt x="2323783" y="19079"/>
                  <a:pt x="2311493" y="13641"/>
                  <a:pt x="2276273" y="9728"/>
                </a:cubicBezTo>
                <a:cubicBezTo>
                  <a:pt x="2234254" y="5059"/>
                  <a:pt x="2191966" y="3243"/>
                  <a:pt x="2149813" y="0"/>
                </a:cubicBezTo>
                <a:cubicBezTo>
                  <a:pt x="2052536" y="3243"/>
                  <a:pt x="1955012" y="2068"/>
                  <a:pt x="1857983" y="9728"/>
                </a:cubicBezTo>
                <a:cubicBezTo>
                  <a:pt x="1831327" y="11832"/>
                  <a:pt x="1806694" y="25866"/>
                  <a:pt x="1780162" y="29183"/>
                </a:cubicBezTo>
                <a:lnTo>
                  <a:pt x="1702341" y="38911"/>
                </a:lnTo>
                <a:cubicBezTo>
                  <a:pt x="1692613" y="42153"/>
                  <a:pt x="1683412" y="48638"/>
                  <a:pt x="1673158" y="48638"/>
                </a:cubicBezTo>
                <a:cubicBezTo>
                  <a:pt x="1640571" y="48638"/>
                  <a:pt x="1575881" y="38911"/>
                  <a:pt x="1566154" y="4863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50" name="Google Shape;750;p3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751" name="Google Shape;751;p38"/>
          <p:cNvGrpSpPr/>
          <p:nvPr/>
        </p:nvGrpSpPr>
        <p:grpSpPr>
          <a:xfrm>
            <a:off x="1751501" y="1368475"/>
            <a:ext cx="4726715" cy="2331624"/>
            <a:chOff x="-2863816" y="1556555"/>
            <a:chExt cx="3545036" cy="1748718"/>
          </a:xfrm>
        </p:grpSpPr>
        <p:sp>
          <p:nvSpPr>
            <p:cNvPr id="752" name="Google Shape;752;p38"/>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753" name="Google Shape;753;p38"/>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754" name="Google Shape;754;p38"/>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755" name="Google Shape;755;p38"/>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756" name="Google Shape;756;p38"/>
            <p:cNvSpPr/>
            <p:nvPr/>
          </p:nvSpPr>
          <p:spPr>
            <a:xfrm>
              <a:off x="-34748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a:t>
              </a:r>
              <a:endParaRPr/>
            </a:p>
          </p:txBody>
        </p:sp>
        <p:sp>
          <p:nvSpPr>
            <p:cNvPr id="757" name="Google Shape;757;p38"/>
            <p:cNvSpPr/>
            <p:nvPr/>
          </p:nvSpPr>
          <p:spPr>
            <a:xfrm>
              <a:off x="395470" y="18064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758" name="Google Shape;758;p38"/>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759" name="Google Shape;759;p38"/>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760" name="Google Shape;760;p38"/>
            <p:cNvCxnSpPr>
              <a:stCxn id="752" idx="6"/>
              <a:endCxn id="755"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761" name="Google Shape;761;p38"/>
            <p:cNvCxnSpPr>
              <a:stCxn id="755" idx="2"/>
              <a:endCxn id="752"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762" name="Google Shape;762;p38"/>
            <p:cNvCxnSpPr>
              <a:stCxn id="759" idx="2"/>
              <a:endCxn id="758"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3" name="Google Shape;763;p38"/>
            <p:cNvCxnSpPr>
              <a:stCxn id="758" idx="6"/>
              <a:endCxn id="759"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764" name="Google Shape;764;p38"/>
            <p:cNvCxnSpPr>
              <a:stCxn id="752" idx="3"/>
              <a:endCxn id="754"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765" name="Google Shape;765;p38"/>
            <p:cNvCxnSpPr>
              <a:stCxn id="754" idx="6"/>
              <a:endCxn id="755"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766" name="Google Shape;766;p38"/>
            <p:cNvCxnSpPr>
              <a:stCxn id="752" idx="7"/>
              <a:endCxn id="753"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767" name="Google Shape;767;p38"/>
            <p:cNvCxnSpPr>
              <a:stCxn id="753" idx="6"/>
              <a:endCxn id="756"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768" name="Google Shape;768;p38"/>
            <p:cNvCxnSpPr>
              <a:stCxn id="756" idx="6"/>
              <a:endCxn id="757" idx="2"/>
            </p:cNvCxnSpPr>
            <p:nvPr/>
          </p:nvCxnSpPr>
          <p:spPr>
            <a:xfrm>
              <a:off x="-61730" y="1949351"/>
              <a:ext cx="457200" cy="0"/>
            </a:xfrm>
            <a:prstGeom prst="straightConnector1">
              <a:avLst/>
            </a:prstGeom>
            <a:noFill/>
            <a:ln w="9525" cap="flat" cmpd="sng">
              <a:solidFill>
                <a:schemeClr val="dk1"/>
              </a:solidFill>
              <a:prstDash val="solid"/>
              <a:round/>
              <a:headEnd type="none" w="med" len="med"/>
              <a:tailEnd type="triangle" w="med" len="med"/>
            </a:ln>
          </p:spPr>
        </p:cxnSp>
        <p:cxnSp>
          <p:nvCxnSpPr>
            <p:cNvPr id="769" name="Google Shape;769;p38"/>
            <p:cNvCxnSpPr>
              <a:stCxn id="759" idx="1"/>
              <a:endCxn id="756"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38"/>
            <p:cNvCxnSpPr>
              <a:stCxn id="757" idx="4"/>
              <a:endCxn id="759"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771" name="Google Shape;771;p38"/>
            <p:cNvCxnSpPr>
              <a:stCxn id="753" idx="5"/>
              <a:endCxn id="758"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772" name="Google Shape;772;p38"/>
            <p:cNvCxnSpPr>
              <a:stCxn id="753" idx="4"/>
              <a:endCxn id="755"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773" name="Google Shape;773;p38"/>
            <p:cNvCxnSpPr>
              <a:stCxn id="755" idx="5"/>
              <a:endCxn id="758"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774" name="Google Shape;774;p38"/>
            <p:cNvCxnSpPr>
              <a:stCxn id="758" idx="3"/>
              <a:endCxn id="754"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38"/>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6" name="Google Shape;776;p38"/>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77" name="Google Shape;777;p38"/>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78" name="Google Shape;778;p38"/>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79" name="Google Shape;779;p38"/>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780" name="Google Shape;780;p38"/>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781" name="Google Shape;781;p38"/>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782" name="Google Shape;782;p38"/>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783" name="Google Shape;783;p38"/>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784" name="Google Shape;784;p38"/>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785" name="Google Shape;785;p38"/>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786" name="Google Shape;786;p38"/>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787" name="Google Shape;787;p38"/>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788" name="Google Shape;788;p38"/>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789" name="Google Shape;789;p38"/>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790" name="Google Shape;790;p38"/>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791" name="Google Shape;791;p38"/>
            <p:cNvSpPr txBox="1"/>
            <p:nvPr/>
          </p:nvSpPr>
          <p:spPr>
            <a:xfrm>
              <a:off x="-477173" y="160937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2" name="Google Shape;792;p38"/>
            <p:cNvSpPr txBox="1"/>
            <p:nvPr/>
          </p:nvSpPr>
          <p:spPr>
            <a:xfrm>
              <a:off x="248635" y="1623328"/>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3" name="Google Shape;793;p38"/>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794" name="Google Shape;794;p38"/>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795" name="Google Shape;795;p38"/>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796" name="Google Shape;796;p38"/>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797" name="Google Shape;797;p38"/>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798" name="Google Shape;798;p38"/>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799" name="Google Shape;799;p38"/>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00" name="Google Shape;800;p38"/>
          <p:cNvSpPr txBox="1"/>
          <p:nvPr/>
        </p:nvSpPr>
        <p:spPr>
          <a:xfrm>
            <a:off x="1527675" y="4883675"/>
            <a:ext cx="39483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a:t>
            </a:r>
            <a:endParaRPr>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p:nvPr/>
        </p:nvSpPr>
        <p:spPr>
          <a:xfrm>
            <a:off x="1712068" y="1322707"/>
            <a:ext cx="3988341" cy="2237616"/>
          </a:xfrm>
          <a:custGeom>
            <a:avLst/>
            <a:gdLst/>
            <a:ahLst/>
            <a:cxnLst/>
            <a:rect l="l" t="t" r="r" b="b"/>
            <a:pathLst>
              <a:path w="3988341" h="2237616" extrusionOk="0">
                <a:moveTo>
                  <a:pt x="3852153" y="107259"/>
                </a:moveTo>
                <a:cubicBezTo>
                  <a:pt x="3827834" y="100774"/>
                  <a:pt x="3793625" y="101996"/>
                  <a:pt x="3764604" y="97531"/>
                </a:cubicBezTo>
                <a:cubicBezTo>
                  <a:pt x="3737295" y="93330"/>
                  <a:pt x="3690063" y="75926"/>
                  <a:pt x="3667328" y="68348"/>
                </a:cubicBezTo>
                <a:cubicBezTo>
                  <a:pt x="3657600" y="65105"/>
                  <a:pt x="3648348" y="59641"/>
                  <a:pt x="3638145" y="58621"/>
                </a:cubicBezTo>
                <a:cubicBezTo>
                  <a:pt x="3605719" y="55378"/>
                  <a:pt x="3573444" y="49773"/>
                  <a:pt x="3540868" y="48893"/>
                </a:cubicBezTo>
                <a:cubicBezTo>
                  <a:pt x="3333395" y="43285"/>
                  <a:pt x="3125821" y="42408"/>
                  <a:pt x="2918298" y="39165"/>
                </a:cubicBezTo>
                <a:cubicBezTo>
                  <a:pt x="2552395" y="16298"/>
                  <a:pt x="2787078" y="28492"/>
                  <a:pt x="2110902" y="19710"/>
                </a:cubicBezTo>
                <a:lnTo>
                  <a:pt x="1264596" y="9982"/>
                </a:lnTo>
                <a:cubicBezTo>
                  <a:pt x="1031271" y="-623"/>
                  <a:pt x="1051810" y="-5786"/>
                  <a:pt x="807396" y="9982"/>
                </a:cubicBezTo>
                <a:cubicBezTo>
                  <a:pt x="792515" y="10942"/>
                  <a:pt x="718247" y="25470"/>
                  <a:pt x="700392" y="29438"/>
                </a:cubicBezTo>
                <a:cubicBezTo>
                  <a:pt x="656274" y="39242"/>
                  <a:pt x="651634" y="42448"/>
                  <a:pt x="603115" y="58621"/>
                </a:cubicBezTo>
                <a:lnTo>
                  <a:pt x="544749" y="78076"/>
                </a:lnTo>
                <a:lnTo>
                  <a:pt x="486383" y="97531"/>
                </a:lnTo>
                <a:cubicBezTo>
                  <a:pt x="476655" y="100774"/>
                  <a:pt x="465732" y="101571"/>
                  <a:pt x="457200" y="107259"/>
                </a:cubicBezTo>
                <a:cubicBezTo>
                  <a:pt x="390302" y="151858"/>
                  <a:pt x="421017" y="138776"/>
                  <a:pt x="369651" y="155897"/>
                </a:cubicBezTo>
                <a:cubicBezTo>
                  <a:pt x="322668" y="202883"/>
                  <a:pt x="379837" y="143167"/>
                  <a:pt x="330741" y="204536"/>
                </a:cubicBezTo>
                <a:cubicBezTo>
                  <a:pt x="309864" y="230632"/>
                  <a:pt x="310190" y="220976"/>
                  <a:pt x="282102" y="243446"/>
                </a:cubicBezTo>
                <a:cubicBezTo>
                  <a:pt x="256008" y="264322"/>
                  <a:pt x="265660" y="263999"/>
                  <a:pt x="243192" y="292084"/>
                </a:cubicBezTo>
                <a:cubicBezTo>
                  <a:pt x="237462" y="299246"/>
                  <a:pt x="230221" y="305055"/>
                  <a:pt x="223736" y="311540"/>
                </a:cubicBezTo>
                <a:cubicBezTo>
                  <a:pt x="196181" y="394210"/>
                  <a:pt x="234612" y="293414"/>
                  <a:pt x="194553" y="360178"/>
                </a:cubicBezTo>
                <a:cubicBezTo>
                  <a:pt x="179631" y="385047"/>
                  <a:pt x="171731" y="413868"/>
                  <a:pt x="155643" y="437999"/>
                </a:cubicBezTo>
                <a:lnTo>
                  <a:pt x="136187" y="467182"/>
                </a:lnTo>
                <a:cubicBezTo>
                  <a:pt x="129702" y="486637"/>
                  <a:pt x="128107" y="508484"/>
                  <a:pt x="116732" y="525548"/>
                </a:cubicBezTo>
                <a:cubicBezTo>
                  <a:pt x="110247" y="535276"/>
                  <a:pt x="102025" y="544048"/>
                  <a:pt x="97277" y="554731"/>
                </a:cubicBezTo>
                <a:cubicBezTo>
                  <a:pt x="88948" y="573471"/>
                  <a:pt x="84306" y="593642"/>
                  <a:pt x="77821" y="613097"/>
                </a:cubicBezTo>
                <a:cubicBezTo>
                  <a:pt x="74578" y="622825"/>
                  <a:pt x="70581" y="632332"/>
                  <a:pt x="68094" y="642280"/>
                </a:cubicBezTo>
                <a:cubicBezTo>
                  <a:pt x="44379" y="737139"/>
                  <a:pt x="73327" y="618728"/>
                  <a:pt x="48638" y="729829"/>
                </a:cubicBezTo>
                <a:cubicBezTo>
                  <a:pt x="45738" y="742880"/>
                  <a:pt x="41303" y="755586"/>
                  <a:pt x="38911" y="768740"/>
                </a:cubicBezTo>
                <a:cubicBezTo>
                  <a:pt x="34810" y="791298"/>
                  <a:pt x="32213" y="814106"/>
                  <a:pt x="29183" y="836833"/>
                </a:cubicBezTo>
                <a:cubicBezTo>
                  <a:pt x="17037" y="927928"/>
                  <a:pt x="19049" y="919123"/>
                  <a:pt x="9728" y="1021659"/>
                </a:cubicBezTo>
                <a:cubicBezTo>
                  <a:pt x="6485" y="1112450"/>
                  <a:pt x="0" y="1203184"/>
                  <a:pt x="0" y="1294033"/>
                </a:cubicBezTo>
                <a:cubicBezTo>
                  <a:pt x="0" y="1381642"/>
                  <a:pt x="4263" y="1469242"/>
                  <a:pt x="9728" y="1556680"/>
                </a:cubicBezTo>
                <a:cubicBezTo>
                  <a:pt x="10531" y="1569525"/>
                  <a:pt x="24781" y="1628821"/>
                  <a:pt x="29183" y="1644229"/>
                </a:cubicBezTo>
                <a:cubicBezTo>
                  <a:pt x="32000" y="1654088"/>
                  <a:pt x="36424" y="1663464"/>
                  <a:pt x="38911" y="1673412"/>
                </a:cubicBezTo>
                <a:cubicBezTo>
                  <a:pt x="42921" y="1689452"/>
                  <a:pt x="45051" y="1705910"/>
                  <a:pt x="48638" y="1722050"/>
                </a:cubicBezTo>
                <a:cubicBezTo>
                  <a:pt x="51538" y="1735101"/>
                  <a:pt x="55466" y="1747910"/>
                  <a:pt x="58366" y="1760961"/>
                </a:cubicBezTo>
                <a:cubicBezTo>
                  <a:pt x="61953" y="1777101"/>
                  <a:pt x="64507" y="1793459"/>
                  <a:pt x="68094" y="1809599"/>
                </a:cubicBezTo>
                <a:cubicBezTo>
                  <a:pt x="77898" y="1853717"/>
                  <a:pt x="81104" y="1858357"/>
                  <a:pt x="97277" y="1906876"/>
                </a:cubicBezTo>
                <a:cubicBezTo>
                  <a:pt x="100520" y="1916604"/>
                  <a:pt x="99753" y="1928809"/>
                  <a:pt x="107004" y="1936059"/>
                </a:cubicBezTo>
                <a:cubicBezTo>
                  <a:pt x="113489" y="1942544"/>
                  <a:pt x="120731" y="1948352"/>
                  <a:pt x="126460" y="1955514"/>
                </a:cubicBezTo>
                <a:cubicBezTo>
                  <a:pt x="133763" y="1964643"/>
                  <a:pt x="137117" y="1976998"/>
                  <a:pt x="145915" y="1984697"/>
                </a:cubicBezTo>
                <a:cubicBezTo>
                  <a:pt x="145923" y="1984704"/>
                  <a:pt x="218868" y="2033332"/>
                  <a:pt x="233464" y="2043063"/>
                </a:cubicBezTo>
                <a:lnTo>
                  <a:pt x="350196" y="2120884"/>
                </a:lnTo>
                <a:lnTo>
                  <a:pt x="408562" y="2159795"/>
                </a:lnTo>
                <a:cubicBezTo>
                  <a:pt x="418290" y="2163038"/>
                  <a:pt x="428781" y="2164543"/>
                  <a:pt x="437745" y="2169523"/>
                </a:cubicBezTo>
                <a:cubicBezTo>
                  <a:pt x="458185" y="2180878"/>
                  <a:pt x="473929" y="2201039"/>
                  <a:pt x="496111" y="2208433"/>
                </a:cubicBezTo>
                <a:cubicBezTo>
                  <a:pt x="570162" y="2233118"/>
                  <a:pt x="534367" y="2223867"/>
                  <a:pt x="603115" y="2237616"/>
                </a:cubicBezTo>
                <a:cubicBezTo>
                  <a:pt x="700392" y="2234374"/>
                  <a:pt x="797916" y="2235549"/>
                  <a:pt x="894945" y="2227889"/>
                </a:cubicBezTo>
                <a:cubicBezTo>
                  <a:pt x="942849" y="2224107"/>
                  <a:pt x="962687" y="2209924"/>
                  <a:pt x="1001949" y="2198706"/>
                </a:cubicBezTo>
                <a:cubicBezTo>
                  <a:pt x="1014804" y="2195033"/>
                  <a:pt x="1028054" y="2192820"/>
                  <a:pt x="1040860" y="2188978"/>
                </a:cubicBezTo>
                <a:cubicBezTo>
                  <a:pt x="1060503" y="2183085"/>
                  <a:pt x="1079771" y="2176008"/>
                  <a:pt x="1099226" y="2169523"/>
                </a:cubicBezTo>
                <a:lnTo>
                  <a:pt x="1157592" y="2150067"/>
                </a:lnTo>
                <a:cubicBezTo>
                  <a:pt x="1182858" y="2141645"/>
                  <a:pt x="1212136" y="2132523"/>
                  <a:pt x="1235413" y="2120884"/>
                </a:cubicBezTo>
                <a:cubicBezTo>
                  <a:pt x="1245870" y="2115656"/>
                  <a:pt x="1254139" y="2106657"/>
                  <a:pt x="1264596" y="2101429"/>
                </a:cubicBezTo>
                <a:cubicBezTo>
                  <a:pt x="1373716" y="2046871"/>
                  <a:pt x="1191015" y="2153204"/>
                  <a:pt x="1332689" y="2072246"/>
                </a:cubicBezTo>
                <a:cubicBezTo>
                  <a:pt x="1342840" y="2066445"/>
                  <a:pt x="1351188" y="2057539"/>
                  <a:pt x="1361872" y="2052791"/>
                </a:cubicBezTo>
                <a:cubicBezTo>
                  <a:pt x="1380612" y="2044462"/>
                  <a:pt x="1400783" y="2039821"/>
                  <a:pt x="1420238" y="2033336"/>
                </a:cubicBezTo>
                <a:cubicBezTo>
                  <a:pt x="1462174" y="2019357"/>
                  <a:pt x="1472367" y="2015129"/>
                  <a:pt x="1527243" y="2004153"/>
                </a:cubicBezTo>
                <a:cubicBezTo>
                  <a:pt x="1734892" y="1962622"/>
                  <a:pt x="1559351" y="1994756"/>
                  <a:pt x="2062264" y="1984697"/>
                </a:cubicBezTo>
                <a:cubicBezTo>
                  <a:pt x="2084962" y="1981455"/>
                  <a:pt x="2108017" y="1980126"/>
                  <a:pt x="2130358" y="1974970"/>
                </a:cubicBezTo>
                <a:cubicBezTo>
                  <a:pt x="2150340" y="1970359"/>
                  <a:pt x="2168828" y="1960487"/>
                  <a:pt x="2188723" y="1955514"/>
                </a:cubicBezTo>
                <a:lnTo>
                  <a:pt x="2227634" y="1945787"/>
                </a:lnTo>
                <a:cubicBezTo>
                  <a:pt x="2240604" y="1932817"/>
                  <a:pt x="2251283" y="1917051"/>
                  <a:pt x="2266545" y="1906876"/>
                </a:cubicBezTo>
                <a:cubicBezTo>
                  <a:pt x="2286000" y="1893906"/>
                  <a:pt x="2308377" y="1884499"/>
                  <a:pt x="2324911" y="1867965"/>
                </a:cubicBezTo>
                <a:cubicBezTo>
                  <a:pt x="2410170" y="1782706"/>
                  <a:pt x="2305834" y="1890858"/>
                  <a:pt x="2373549" y="1809599"/>
                </a:cubicBezTo>
                <a:cubicBezTo>
                  <a:pt x="2382356" y="1799031"/>
                  <a:pt x="2393925" y="1790984"/>
                  <a:pt x="2402732" y="1780416"/>
                </a:cubicBezTo>
                <a:cubicBezTo>
                  <a:pt x="2424274" y="1754566"/>
                  <a:pt x="2424347" y="1742590"/>
                  <a:pt x="2441643" y="1712323"/>
                </a:cubicBezTo>
                <a:cubicBezTo>
                  <a:pt x="2447444" y="1702172"/>
                  <a:pt x="2456350" y="1693824"/>
                  <a:pt x="2461098" y="1683140"/>
                </a:cubicBezTo>
                <a:cubicBezTo>
                  <a:pt x="2469427" y="1664400"/>
                  <a:pt x="2474068" y="1644229"/>
                  <a:pt x="2480553" y="1624774"/>
                </a:cubicBezTo>
                <a:cubicBezTo>
                  <a:pt x="2483796" y="1615046"/>
                  <a:pt x="2484593" y="1604123"/>
                  <a:pt x="2490281" y="1595591"/>
                </a:cubicBezTo>
                <a:cubicBezTo>
                  <a:pt x="2521111" y="1549346"/>
                  <a:pt x="2506040" y="1577497"/>
                  <a:pt x="2529192" y="1508042"/>
                </a:cubicBezTo>
                <a:lnTo>
                  <a:pt x="2538919" y="1478859"/>
                </a:lnTo>
                <a:cubicBezTo>
                  <a:pt x="2542162" y="1469131"/>
                  <a:pt x="2546160" y="1459624"/>
                  <a:pt x="2548647" y="1449676"/>
                </a:cubicBezTo>
                <a:cubicBezTo>
                  <a:pt x="2551890" y="1436706"/>
                  <a:pt x="2553109" y="1423054"/>
                  <a:pt x="2558375" y="1410765"/>
                </a:cubicBezTo>
                <a:cubicBezTo>
                  <a:pt x="2562980" y="1400019"/>
                  <a:pt x="2573082" y="1392266"/>
                  <a:pt x="2577830" y="1381582"/>
                </a:cubicBezTo>
                <a:cubicBezTo>
                  <a:pt x="2586159" y="1362842"/>
                  <a:pt x="2592311" y="1343111"/>
                  <a:pt x="2597285" y="1323216"/>
                </a:cubicBezTo>
                <a:cubicBezTo>
                  <a:pt x="2600402" y="1310748"/>
                  <a:pt x="2609763" y="1269079"/>
                  <a:pt x="2616741" y="1255123"/>
                </a:cubicBezTo>
                <a:cubicBezTo>
                  <a:pt x="2621969" y="1244666"/>
                  <a:pt x="2629711" y="1235668"/>
                  <a:pt x="2636196" y="1225940"/>
                </a:cubicBezTo>
                <a:lnTo>
                  <a:pt x="2655651" y="1167574"/>
                </a:lnTo>
                <a:cubicBezTo>
                  <a:pt x="2658894" y="1157846"/>
                  <a:pt x="2659691" y="1146923"/>
                  <a:pt x="2665379" y="1138391"/>
                </a:cubicBezTo>
                <a:cubicBezTo>
                  <a:pt x="2714464" y="1064763"/>
                  <a:pt x="2687755" y="1096559"/>
                  <a:pt x="2743200" y="1041114"/>
                </a:cubicBezTo>
                <a:cubicBezTo>
                  <a:pt x="2779634" y="1004680"/>
                  <a:pt x="2759332" y="1016281"/>
                  <a:pt x="2801566" y="1002204"/>
                </a:cubicBezTo>
                <a:cubicBezTo>
                  <a:pt x="2808051" y="995719"/>
                  <a:pt x="2812818" y="986850"/>
                  <a:pt x="2821021" y="982748"/>
                </a:cubicBezTo>
                <a:cubicBezTo>
                  <a:pt x="2839364" y="973577"/>
                  <a:pt x="2859932" y="969778"/>
                  <a:pt x="2879387" y="963293"/>
                </a:cubicBezTo>
                <a:lnTo>
                  <a:pt x="2937753" y="943838"/>
                </a:lnTo>
                <a:cubicBezTo>
                  <a:pt x="2950723" y="940595"/>
                  <a:pt x="2963300" y="934509"/>
                  <a:pt x="2976664" y="934110"/>
                </a:cubicBezTo>
                <a:cubicBezTo>
                  <a:pt x="3180879" y="928014"/>
                  <a:pt x="3385225" y="927625"/>
                  <a:pt x="3589506" y="924382"/>
                </a:cubicBezTo>
                <a:cubicBezTo>
                  <a:pt x="3622948" y="917694"/>
                  <a:pt x="3644993" y="914088"/>
                  <a:pt x="3677055" y="904927"/>
                </a:cubicBezTo>
                <a:cubicBezTo>
                  <a:pt x="3686914" y="902110"/>
                  <a:pt x="3696510" y="898442"/>
                  <a:pt x="3706238" y="895199"/>
                </a:cubicBezTo>
                <a:cubicBezTo>
                  <a:pt x="3753224" y="848216"/>
                  <a:pt x="3693508" y="905385"/>
                  <a:pt x="3754877" y="856289"/>
                </a:cubicBezTo>
                <a:cubicBezTo>
                  <a:pt x="3803007" y="817784"/>
                  <a:pt x="3743229" y="858208"/>
                  <a:pt x="3793787" y="807650"/>
                </a:cubicBezTo>
                <a:cubicBezTo>
                  <a:pt x="3802054" y="799383"/>
                  <a:pt x="3814093" y="795803"/>
                  <a:pt x="3822970" y="788195"/>
                </a:cubicBezTo>
                <a:cubicBezTo>
                  <a:pt x="3836897" y="776258"/>
                  <a:pt x="3848911" y="762254"/>
                  <a:pt x="3861881" y="749284"/>
                </a:cubicBezTo>
                <a:lnTo>
                  <a:pt x="3891064" y="720102"/>
                </a:lnTo>
                <a:lnTo>
                  <a:pt x="3910519" y="700646"/>
                </a:lnTo>
                <a:cubicBezTo>
                  <a:pt x="3934971" y="627293"/>
                  <a:pt x="3901987" y="717710"/>
                  <a:pt x="3939702" y="642280"/>
                </a:cubicBezTo>
                <a:cubicBezTo>
                  <a:pt x="3944288" y="633109"/>
                  <a:pt x="3944844" y="622268"/>
                  <a:pt x="3949430" y="613097"/>
                </a:cubicBezTo>
                <a:cubicBezTo>
                  <a:pt x="3987145" y="537667"/>
                  <a:pt x="3954161" y="628084"/>
                  <a:pt x="3978613" y="554731"/>
                </a:cubicBezTo>
                <a:cubicBezTo>
                  <a:pt x="3981856" y="512578"/>
                  <a:pt x="3988341" y="470550"/>
                  <a:pt x="3988341" y="428272"/>
                </a:cubicBezTo>
                <a:cubicBezTo>
                  <a:pt x="3988341" y="376290"/>
                  <a:pt x="3985636" y="324135"/>
                  <a:pt x="3978613" y="272629"/>
                </a:cubicBezTo>
                <a:cubicBezTo>
                  <a:pt x="3975842" y="252309"/>
                  <a:pt x="3965643" y="233718"/>
                  <a:pt x="3959158" y="214263"/>
                </a:cubicBezTo>
                <a:cubicBezTo>
                  <a:pt x="3955915" y="204535"/>
                  <a:pt x="3955118" y="193612"/>
                  <a:pt x="3949430" y="185080"/>
                </a:cubicBezTo>
                <a:cubicBezTo>
                  <a:pt x="3942555" y="174768"/>
                  <a:pt x="3924382" y="143373"/>
                  <a:pt x="3910519" y="136442"/>
                </a:cubicBezTo>
                <a:cubicBezTo>
                  <a:pt x="3869557" y="115962"/>
                  <a:pt x="3876472" y="113744"/>
                  <a:pt x="3852153" y="107259"/>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08" name="Google Shape;808;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09" name="Google Shape;809;p39"/>
          <p:cNvGrpSpPr/>
          <p:nvPr/>
        </p:nvGrpSpPr>
        <p:grpSpPr>
          <a:xfrm>
            <a:off x="1751502" y="1368475"/>
            <a:ext cx="4726714" cy="2331624"/>
            <a:chOff x="-2863816" y="1556555"/>
            <a:chExt cx="3545036" cy="1748718"/>
          </a:xfrm>
        </p:grpSpPr>
        <p:sp>
          <p:nvSpPr>
            <p:cNvPr id="810" name="Google Shape;810;p39"/>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11" name="Google Shape;811;p39"/>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12" name="Google Shape;812;p39"/>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13" name="Google Shape;813;p39"/>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14" name="Google Shape;814;p39"/>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15" name="Google Shape;815;p39"/>
            <p:cNvSpPr/>
            <p:nvPr/>
          </p:nvSpPr>
          <p:spPr>
            <a:xfrm>
              <a:off x="395470" y="18064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t>
              </a:r>
              <a:endParaRPr/>
            </a:p>
          </p:txBody>
        </p:sp>
        <p:sp>
          <p:nvSpPr>
            <p:cNvPr id="816" name="Google Shape;816;p39"/>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17" name="Google Shape;817;p39"/>
            <p:cNvSpPr/>
            <p:nvPr/>
          </p:nvSpPr>
          <p:spPr>
            <a:xfrm>
              <a:off x="-61730" y="2377976"/>
              <a:ext cx="285750" cy="28575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18" name="Google Shape;818;p39"/>
            <p:cNvCxnSpPr>
              <a:stCxn id="810" idx="6"/>
              <a:endCxn id="813"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19" name="Google Shape;819;p39"/>
            <p:cNvCxnSpPr>
              <a:stCxn id="813" idx="2"/>
              <a:endCxn id="810"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20" name="Google Shape;820;p39"/>
            <p:cNvCxnSpPr>
              <a:stCxn id="817" idx="2"/>
              <a:endCxn id="816"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1" name="Google Shape;821;p39"/>
            <p:cNvCxnSpPr>
              <a:stCxn id="816" idx="6"/>
              <a:endCxn id="817"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22" name="Google Shape;822;p39"/>
            <p:cNvCxnSpPr>
              <a:stCxn id="810" idx="3"/>
              <a:endCxn id="812"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23" name="Google Shape;823;p39"/>
            <p:cNvCxnSpPr>
              <a:stCxn id="812" idx="6"/>
              <a:endCxn id="813"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24" name="Google Shape;824;p39"/>
            <p:cNvCxnSpPr>
              <a:stCxn id="810" idx="7"/>
              <a:endCxn id="811"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25" name="Google Shape;825;p39"/>
            <p:cNvCxnSpPr>
              <a:stCxn id="811" idx="6"/>
              <a:endCxn id="814"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26" name="Google Shape;826;p39"/>
            <p:cNvCxnSpPr>
              <a:stCxn id="814" idx="6"/>
              <a:endCxn id="815"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27" name="Google Shape;827;p39"/>
            <p:cNvCxnSpPr>
              <a:stCxn id="817" idx="1"/>
              <a:endCxn id="814"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28" name="Google Shape;828;p39"/>
            <p:cNvCxnSpPr>
              <a:stCxn id="815" idx="4"/>
              <a:endCxn id="817" idx="7"/>
            </p:cNvCxnSpPr>
            <p:nvPr/>
          </p:nvCxnSpPr>
          <p:spPr>
            <a:xfrm flipH="1">
              <a:off x="182245" y="2092226"/>
              <a:ext cx="356100" cy="327600"/>
            </a:xfrm>
            <a:prstGeom prst="straightConnector1">
              <a:avLst/>
            </a:prstGeom>
            <a:noFill/>
            <a:ln w="9525" cap="flat" cmpd="sng">
              <a:solidFill>
                <a:schemeClr val="dk1"/>
              </a:solidFill>
              <a:prstDash val="solid"/>
              <a:round/>
              <a:headEnd type="none" w="med" len="med"/>
              <a:tailEnd type="triangle" w="med" len="med"/>
            </a:ln>
          </p:spPr>
        </p:cxnSp>
        <p:cxnSp>
          <p:nvCxnSpPr>
            <p:cNvPr id="829" name="Google Shape;829;p39"/>
            <p:cNvCxnSpPr>
              <a:stCxn id="811" idx="5"/>
              <a:endCxn id="816"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30" name="Google Shape;830;p39"/>
            <p:cNvCxnSpPr>
              <a:stCxn id="811" idx="4"/>
              <a:endCxn id="813" idx="0"/>
            </p:cNvCxnSpPr>
            <p:nvPr/>
          </p:nvCxnSpPr>
          <p:spPr>
            <a:xfrm flipH="1">
              <a:off x="-1347755" y="2035076"/>
              <a:ext cx="171600" cy="514500"/>
            </a:xfrm>
            <a:prstGeom prst="straightConnector1">
              <a:avLst/>
            </a:prstGeom>
            <a:noFill/>
            <a:ln w="9525" cap="flat" cmpd="sng">
              <a:solidFill>
                <a:srgbClr val="A5A5A5"/>
              </a:solidFill>
              <a:prstDash val="dash"/>
              <a:round/>
              <a:headEnd type="none" w="med" len="med"/>
              <a:tailEnd type="triangle" w="med" len="med"/>
            </a:ln>
          </p:spPr>
        </p:cxnSp>
        <p:cxnSp>
          <p:nvCxnSpPr>
            <p:cNvPr id="831" name="Google Shape;831;p39"/>
            <p:cNvCxnSpPr>
              <a:stCxn id="813" idx="5"/>
              <a:endCxn id="816"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32" name="Google Shape;832;p39"/>
            <p:cNvCxnSpPr>
              <a:stCxn id="816" idx="3"/>
              <a:endCxn id="812"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33" name="Google Shape;833;p39"/>
            <p:cNvSpPr txBox="1"/>
            <p:nvPr/>
          </p:nvSpPr>
          <p:spPr>
            <a:xfrm>
              <a:off x="-1987629" y="16263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4" name="Google Shape;834;p39"/>
            <p:cNvSpPr txBox="1"/>
            <p:nvPr/>
          </p:nvSpPr>
          <p:spPr>
            <a:xfrm>
              <a:off x="-828619" y="16856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35" name="Google Shape;835;p39"/>
            <p:cNvSpPr txBox="1"/>
            <p:nvPr/>
          </p:nvSpPr>
          <p:spPr>
            <a:xfrm>
              <a:off x="12808" y="172729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36" name="Google Shape;836;p39"/>
            <p:cNvSpPr txBox="1"/>
            <p:nvPr/>
          </p:nvSpPr>
          <p:spPr>
            <a:xfrm>
              <a:off x="33832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37" name="Google Shape;837;p39"/>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38" name="Google Shape;838;p39"/>
            <p:cNvSpPr txBox="1"/>
            <p:nvPr/>
          </p:nvSpPr>
          <p:spPr>
            <a:xfrm>
              <a:off x="-290330" y="214937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39" name="Google Shape;839;p39"/>
            <p:cNvSpPr txBox="1"/>
            <p:nvPr/>
          </p:nvSpPr>
          <p:spPr>
            <a:xfrm>
              <a:off x="-540939" y="2355949"/>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40" name="Google Shape;840;p39"/>
            <p:cNvSpPr txBox="1"/>
            <p:nvPr/>
          </p:nvSpPr>
          <p:spPr>
            <a:xfrm>
              <a:off x="-304254" y="266372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41" name="Google Shape;841;p39"/>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842" name="Google Shape;842;p39"/>
            <p:cNvSpPr txBox="1"/>
            <p:nvPr/>
          </p:nvSpPr>
          <p:spPr>
            <a:xfrm>
              <a:off x="-1709442" y="295902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843" name="Google Shape;843;p39"/>
            <p:cNvSpPr txBox="1"/>
            <p:nvPr/>
          </p:nvSpPr>
          <p:spPr>
            <a:xfrm>
              <a:off x="-1780944" y="1938535"/>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44" name="Google Shape;844;p39"/>
            <p:cNvSpPr txBox="1"/>
            <p:nvPr/>
          </p:nvSpPr>
          <p:spPr>
            <a:xfrm>
              <a:off x="-2004884" y="2360126"/>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845" name="Google Shape;845;p39"/>
            <p:cNvSpPr txBox="1"/>
            <p:nvPr/>
          </p:nvSpPr>
          <p:spPr>
            <a:xfrm>
              <a:off x="-2246869" y="260420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46" name="Google Shape;846;p39"/>
            <p:cNvSpPr txBox="1"/>
            <p:nvPr/>
          </p:nvSpPr>
          <p:spPr>
            <a:xfrm>
              <a:off x="-2735082" y="2243287"/>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847" name="Google Shape;847;p39"/>
            <p:cNvSpPr txBox="1"/>
            <p:nvPr/>
          </p:nvSpPr>
          <p:spPr>
            <a:xfrm>
              <a:off x="-1338040" y="2185094"/>
              <a:ext cx="255119"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848" name="Google Shape;848;p39"/>
            <p:cNvSpPr txBox="1"/>
            <p:nvPr/>
          </p:nvSpPr>
          <p:spPr>
            <a:xfrm>
              <a:off x="-1417640" y="155655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849" name="Google Shape;849;p39"/>
            <p:cNvSpPr txBox="1"/>
            <p:nvPr/>
          </p:nvSpPr>
          <p:spPr>
            <a:xfrm>
              <a:off x="-477173" y="1609371"/>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0" name="Google Shape;850;p39"/>
            <p:cNvSpPr txBox="1"/>
            <p:nvPr/>
          </p:nvSpPr>
          <p:spPr>
            <a:xfrm>
              <a:off x="248635" y="1623328"/>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851" name="Google Shape;851;p39"/>
            <p:cNvSpPr txBox="1"/>
            <p:nvPr/>
          </p:nvSpPr>
          <p:spPr>
            <a:xfrm>
              <a:off x="-1531640" y="2269658"/>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852" name="Google Shape;852;p39"/>
            <p:cNvSpPr txBox="1"/>
            <p:nvPr/>
          </p:nvSpPr>
          <p:spPr>
            <a:xfrm>
              <a:off x="-2863816" y="2543734"/>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853" name="Google Shape;853;p39"/>
            <p:cNvSpPr txBox="1"/>
            <p:nvPr/>
          </p:nvSpPr>
          <p:spPr>
            <a:xfrm>
              <a:off x="-122920" y="2169351"/>
              <a:ext cx="24790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854" name="Google Shape;854;p39"/>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855" name="Google Shape;855;p39"/>
            <p:cNvSpPr txBox="1"/>
            <p:nvPr/>
          </p:nvSpPr>
          <p:spPr>
            <a:xfrm>
              <a:off x="-2684397" y="1600695"/>
              <a:ext cx="21664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856" name="Google Shape;856;p39"/>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857" name="Google Shape;857;p39"/>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Quattrocento Sans"/>
                          <a:ea typeface="Quattrocento Sans"/>
                          <a:cs typeface="Quattrocento Sans"/>
                          <a:sym typeface="Quattrocento Sans"/>
                        </a:rPr>
                        <a:t>∞</a:t>
                      </a:r>
                      <a:endParaRPr sz="1600">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7</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F</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58" name="Google Shape;858;p39"/>
          <p:cNvSpPr txBox="1"/>
          <p:nvPr/>
        </p:nvSpPr>
        <p:spPr>
          <a:xfrm>
            <a:off x="1487250" y="4883675"/>
            <a:ext cx="3988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a:t>
            </a:r>
            <a:endParaRPr>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0"/>
          <p:cNvSpPr/>
          <p:nvPr/>
        </p:nvSpPr>
        <p:spPr>
          <a:xfrm>
            <a:off x="1708765" y="1303506"/>
            <a:ext cx="4983865" cy="2247090"/>
          </a:xfrm>
          <a:custGeom>
            <a:avLst/>
            <a:gdLst/>
            <a:ahLst/>
            <a:cxnLst/>
            <a:rect l="l" t="t" r="r" b="b"/>
            <a:pathLst>
              <a:path w="4983865" h="2247090" extrusionOk="0">
                <a:moveTo>
                  <a:pt x="4828222" y="136188"/>
                </a:moveTo>
                <a:cubicBezTo>
                  <a:pt x="4805524" y="126460"/>
                  <a:pt x="4762975" y="132465"/>
                  <a:pt x="4730946" y="126460"/>
                </a:cubicBezTo>
                <a:cubicBezTo>
                  <a:pt x="4710790" y="122681"/>
                  <a:pt x="4692035" y="113490"/>
                  <a:pt x="4672580" y="107005"/>
                </a:cubicBezTo>
                <a:cubicBezTo>
                  <a:pt x="4662852" y="103762"/>
                  <a:pt x="4653635" y="97846"/>
                  <a:pt x="4643397" y="97277"/>
                </a:cubicBezTo>
                <a:cubicBezTo>
                  <a:pt x="4387295" y="83049"/>
                  <a:pt x="4526708" y="89885"/>
                  <a:pt x="4225107" y="77822"/>
                </a:cubicBezTo>
                <a:lnTo>
                  <a:pt x="4108375" y="68094"/>
                </a:lnTo>
                <a:cubicBezTo>
                  <a:pt x="4082363" y="65493"/>
                  <a:pt x="4056589" y="60733"/>
                  <a:pt x="4030554" y="58366"/>
                </a:cubicBezTo>
                <a:cubicBezTo>
                  <a:pt x="3985230" y="54246"/>
                  <a:pt x="3939786" y="51538"/>
                  <a:pt x="3894367" y="48639"/>
                </a:cubicBezTo>
                <a:lnTo>
                  <a:pt x="3573354" y="29183"/>
                </a:lnTo>
                <a:cubicBezTo>
                  <a:pt x="3550656" y="25941"/>
                  <a:pt x="3527819" y="23557"/>
                  <a:pt x="3505261" y="19456"/>
                </a:cubicBezTo>
                <a:cubicBezTo>
                  <a:pt x="3492107" y="17064"/>
                  <a:pt x="3479585" y="11619"/>
                  <a:pt x="3466350" y="9728"/>
                </a:cubicBezTo>
                <a:cubicBezTo>
                  <a:pt x="3434090" y="5119"/>
                  <a:pt x="3401499" y="3243"/>
                  <a:pt x="3369073" y="0"/>
                </a:cubicBezTo>
                <a:lnTo>
                  <a:pt x="2688137" y="9728"/>
                </a:lnTo>
                <a:cubicBezTo>
                  <a:pt x="2610266" y="11385"/>
                  <a:pt x="2532519" y="16861"/>
                  <a:pt x="2454673" y="19456"/>
                </a:cubicBezTo>
                <a:lnTo>
                  <a:pt x="1647278" y="38911"/>
                </a:lnTo>
                <a:cubicBezTo>
                  <a:pt x="1596446" y="45265"/>
                  <a:pt x="1532400" y="53632"/>
                  <a:pt x="1481907" y="58366"/>
                </a:cubicBezTo>
                <a:cubicBezTo>
                  <a:pt x="1407374" y="65354"/>
                  <a:pt x="1332013" y="65515"/>
                  <a:pt x="1258171" y="77822"/>
                </a:cubicBezTo>
                <a:lnTo>
                  <a:pt x="1083073" y="107005"/>
                </a:lnTo>
                <a:cubicBezTo>
                  <a:pt x="1063618" y="110247"/>
                  <a:pt x="1043842" y="111948"/>
                  <a:pt x="1024707" y="116732"/>
                </a:cubicBezTo>
                <a:cubicBezTo>
                  <a:pt x="1011737" y="119975"/>
                  <a:pt x="998951" y="124068"/>
                  <a:pt x="985797" y="126460"/>
                </a:cubicBezTo>
                <a:cubicBezTo>
                  <a:pt x="927233" y="137108"/>
                  <a:pt x="767185" y="152570"/>
                  <a:pt x="742605" y="155643"/>
                </a:cubicBezTo>
                <a:lnTo>
                  <a:pt x="664784" y="165371"/>
                </a:lnTo>
                <a:cubicBezTo>
                  <a:pt x="468428" y="193421"/>
                  <a:pt x="774706" y="154061"/>
                  <a:pt x="528597" y="184826"/>
                </a:cubicBezTo>
                <a:cubicBezTo>
                  <a:pt x="518869" y="188069"/>
                  <a:pt x="509273" y="191737"/>
                  <a:pt x="499414" y="194554"/>
                </a:cubicBezTo>
                <a:cubicBezTo>
                  <a:pt x="486559" y="198227"/>
                  <a:pt x="472791" y="199015"/>
                  <a:pt x="460503" y="204281"/>
                </a:cubicBezTo>
                <a:cubicBezTo>
                  <a:pt x="449757" y="208886"/>
                  <a:pt x="441777" y="218508"/>
                  <a:pt x="431320" y="223737"/>
                </a:cubicBezTo>
                <a:cubicBezTo>
                  <a:pt x="422149" y="228323"/>
                  <a:pt x="411865" y="230222"/>
                  <a:pt x="402137" y="233464"/>
                </a:cubicBezTo>
                <a:cubicBezTo>
                  <a:pt x="395652" y="239949"/>
                  <a:pt x="390313" y="247833"/>
                  <a:pt x="382682" y="252920"/>
                </a:cubicBezTo>
                <a:cubicBezTo>
                  <a:pt x="370616" y="260964"/>
                  <a:pt x="356362" y="265181"/>
                  <a:pt x="343771" y="272375"/>
                </a:cubicBezTo>
                <a:cubicBezTo>
                  <a:pt x="333620" y="278175"/>
                  <a:pt x="324316" y="285345"/>
                  <a:pt x="314588" y="291830"/>
                </a:cubicBezTo>
                <a:cubicBezTo>
                  <a:pt x="279871" y="343906"/>
                  <a:pt x="303400" y="312746"/>
                  <a:pt x="236767" y="379379"/>
                </a:cubicBezTo>
                <a:lnTo>
                  <a:pt x="207584" y="408562"/>
                </a:lnTo>
                <a:lnTo>
                  <a:pt x="178401" y="437745"/>
                </a:lnTo>
                <a:cubicBezTo>
                  <a:pt x="161305" y="489032"/>
                  <a:pt x="179972" y="447532"/>
                  <a:pt x="139490" y="496111"/>
                </a:cubicBezTo>
                <a:cubicBezTo>
                  <a:pt x="106320" y="535915"/>
                  <a:pt x="132298" y="516629"/>
                  <a:pt x="100580" y="564205"/>
                </a:cubicBezTo>
                <a:cubicBezTo>
                  <a:pt x="95493" y="571836"/>
                  <a:pt x="87609" y="577175"/>
                  <a:pt x="81124" y="583660"/>
                </a:cubicBezTo>
                <a:cubicBezTo>
                  <a:pt x="77882" y="593388"/>
                  <a:pt x="76673" y="604050"/>
                  <a:pt x="71397" y="612843"/>
                </a:cubicBezTo>
                <a:cubicBezTo>
                  <a:pt x="66678" y="620707"/>
                  <a:pt x="55347" y="623783"/>
                  <a:pt x="51941" y="632298"/>
                </a:cubicBezTo>
                <a:cubicBezTo>
                  <a:pt x="42010" y="657125"/>
                  <a:pt x="40942" y="684753"/>
                  <a:pt x="32486" y="710120"/>
                </a:cubicBezTo>
                <a:lnTo>
                  <a:pt x="13031" y="768485"/>
                </a:lnTo>
                <a:cubicBezTo>
                  <a:pt x="9788" y="794426"/>
                  <a:pt x="3303" y="820164"/>
                  <a:pt x="3303" y="846307"/>
                </a:cubicBezTo>
                <a:cubicBezTo>
                  <a:pt x="3303" y="1352791"/>
                  <a:pt x="-11853" y="1226583"/>
                  <a:pt x="22758" y="1468877"/>
                </a:cubicBezTo>
                <a:cubicBezTo>
                  <a:pt x="26001" y="1524000"/>
                  <a:pt x="28140" y="1579200"/>
                  <a:pt x="32486" y="1634247"/>
                </a:cubicBezTo>
                <a:cubicBezTo>
                  <a:pt x="37869" y="1702437"/>
                  <a:pt x="40695" y="1771057"/>
                  <a:pt x="51941" y="1838528"/>
                </a:cubicBezTo>
                <a:cubicBezTo>
                  <a:pt x="58515" y="1877972"/>
                  <a:pt x="60513" y="1899524"/>
                  <a:pt x="71397" y="1935805"/>
                </a:cubicBezTo>
                <a:cubicBezTo>
                  <a:pt x="77290" y="1955448"/>
                  <a:pt x="84367" y="1974716"/>
                  <a:pt x="90852" y="1994171"/>
                </a:cubicBezTo>
                <a:cubicBezTo>
                  <a:pt x="94095" y="2003899"/>
                  <a:pt x="92048" y="2017666"/>
                  <a:pt x="100580" y="2023354"/>
                </a:cubicBezTo>
                <a:cubicBezTo>
                  <a:pt x="204852" y="2092867"/>
                  <a:pt x="46608" y="1984617"/>
                  <a:pt x="158946" y="2071992"/>
                </a:cubicBezTo>
                <a:cubicBezTo>
                  <a:pt x="209121" y="2111017"/>
                  <a:pt x="202463" y="2105954"/>
                  <a:pt x="246495" y="2120630"/>
                </a:cubicBezTo>
                <a:cubicBezTo>
                  <a:pt x="256223" y="2127115"/>
                  <a:pt x="264995" y="2135337"/>
                  <a:pt x="275678" y="2140085"/>
                </a:cubicBezTo>
                <a:cubicBezTo>
                  <a:pt x="294418" y="2148414"/>
                  <a:pt x="316981" y="2148165"/>
                  <a:pt x="334044" y="2159541"/>
                </a:cubicBezTo>
                <a:cubicBezTo>
                  <a:pt x="380290" y="2190372"/>
                  <a:pt x="352134" y="2175298"/>
                  <a:pt x="421592" y="2198451"/>
                </a:cubicBezTo>
                <a:cubicBezTo>
                  <a:pt x="431320" y="2201694"/>
                  <a:pt x="440827" y="2205692"/>
                  <a:pt x="450775" y="2208179"/>
                </a:cubicBezTo>
                <a:cubicBezTo>
                  <a:pt x="492420" y="2218591"/>
                  <a:pt x="493031" y="2219399"/>
                  <a:pt x="538324" y="2227634"/>
                </a:cubicBezTo>
                <a:cubicBezTo>
                  <a:pt x="557730" y="2231162"/>
                  <a:pt x="577101" y="2235057"/>
                  <a:pt x="596690" y="2237362"/>
                </a:cubicBezTo>
                <a:cubicBezTo>
                  <a:pt x="632260" y="2241547"/>
                  <a:pt x="668027" y="2243847"/>
                  <a:pt x="703695" y="2247090"/>
                </a:cubicBezTo>
                <a:lnTo>
                  <a:pt x="1170622" y="2237362"/>
                </a:lnTo>
                <a:cubicBezTo>
                  <a:pt x="1231061" y="2235164"/>
                  <a:pt x="1228653" y="2227702"/>
                  <a:pt x="1277626" y="2217907"/>
                </a:cubicBezTo>
                <a:cubicBezTo>
                  <a:pt x="1296967" y="2214039"/>
                  <a:pt x="1316586" y="2211707"/>
                  <a:pt x="1335992" y="2208179"/>
                </a:cubicBezTo>
                <a:cubicBezTo>
                  <a:pt x="1359480" y="2203908"/>
                  <a:pt x="1399527" y="2195928"/>
                  <a:pt x="1423541" y="2188724"/>
                </a:cubicBezTo>
                <a:cubicBezTo>
                  <a:pt x="1443184" y="2182831"/>
                  <a:pt x="1461797" y="2173290"/>
                  <a:pt x="1481907" y="2169268"/>
                </a:cubicBezTo>
                <a:cubicBezTo>
                  <a:pt x="1514333" y="2162783"/>
                  <a:pt x="1547813" y="2160270"/>
                  <a:pt x="1579184" y="2149813"/>
                </a:cubicBezTo>
                <a:lnTo>
                  <a:pt x="1637550" y="2130358"/>
                </a:lnTo>
                <a:cubicBezTo>
                  <a:pt x="1647278" y="2127115"/>
                  <a:pt x="1656785" y="2123117"/>
                  <a:pt x="1666733" y="2120630"/>
                </a:cubicBezTo>
                <a:cubicBezTo>
                  <a:pt x="1692673" y="2114145"/>
                  <a:pt x="1719187" y="2109630"/>
                  <a:pt x="1744554" y="2101175"/>
                </a:cubicBezTo>
                <a:lnTo>
                  <a:pt x="1890469" y="2052537"/>
                </a:lnTo>
                <a:lnTo>
                  <a:pt x="1978018" y="2023354"/>
                </a:lnTo>
                <a:cubicBezTo>
                  <a:pt x="1987746" y="2020111"/>
                  <a:pt x="1997146" y="2015637"/>
                  <a:pt x="2007201" y="2013626"/>
                </a:cubicBezTo>
                <a:cubicBezTo>
                  <a:pt x="2034955" y="2008075"/>
                  <a:pt x="2067287" y="2002410"/>
                  <a:pt x="2094750" y="1994171"/>
                </a:cubicBezTo>
                <a:cubicBezTo>
                  <a:pt x="2114393" y="1988278"/>
                  <a:pt x="2133661" y="1981200"/>
                  <a:pt x="2153116" y="1974715"/>
                </a:cubicBezTo>
                <a:lnTo>
                  <a:pt x="2182299" y="1964988"/>
                </a:lnTo>
                <a:cubicBezTo>
                  <a:pt x="2201754" y="1952018"/>
                  <a:pt x="2227695" y="1945532"/>
                  <a:pt x="2240665" y="1926077"/>
                </a:cubicBezTo>
                <a:cubicBezTo>
                  <a:pt x="2247150" y="1916349"/>
                  <a:pt x="2251853" y="1905161"/>
                  <a:pt x="2260120" y="1896894"/>
                </a:cubicBezTo>
                <a:cubicBezTo>
                  <a:pt x="2268387" y="1888627"/>
                  <a:pt x="2280174" y="1884742"/>
                  <a:pt x="2289303" y="1877439"/>
                </a:cubicBezTo>
                <a:cubicBezTo>
                  <a:pt x="2296465" y="1871710"/>
                  <a:pt x="2301596" y="1863712"/>
                  <a:pt x="2308758" y="1857983"/>
                </a:cubicBezTo>
                <a:cubicBezTo>
                  <a:pt x="2370127" y="1808887"/>
                  <a:pt x="2310411" y="1866056"/>
                  <a:pt x="2357397" y="1819073"/>
                </a:cubicBezTo>
                <a:cubicBezTo>
                  <a:pt x="2360639" y="1809345"/>
                  <a:pt x="2361849" y="1798683"/>
                  <a:pt x="2367124" y="1789890"/>
                </a:cubicBezTo>
                <a:cubicBezTo>
                  <a:pt x="2371843" y="1782025"/>
                  <a:pt x="2380708" y="1777480"/>
                  <a:pt x="2386580" y="1770434"/>
                </a:cubicBezTo>
                <a:cubicBezTo>
                  <a:pt x="2406693" y="1746299"/>
                  <a:pt x="2418369" y="1727615"/>
                  <a:pt x="2435218" y="1702341"/>
                </a:cubicBezTo>
                <a:cubicBezTo>
                  <a:pt x="2460952" y="1599406"/>
                  <a:pt x="2426013" y="1720622"/>
                  <a:pt x="2464401" y="1634247"/>
                </a:cubicBezTo>
                <a:cubicBezTo>
                  <a:pt x="2472730" y="1615507"/>
                  <a:pt x="2477371" y="1595336"/>
                  <a:pt x="2483856" y="1575881"/>
                </a:cubicBezTo>
                <a:cubicBezTo>
                  <a:pt x="2487099" y="1566153"/>
                  <a:pt x="2488998" y="1555869"/>
                  <a:pt x="2493584" y="1546698"/>
                </a:cubicBezTo>
                <a:cubicBezTo>
                  <a:pt x="2522209" y="1489449"/>
                  <a:pt x="2508456" y="1521540"/>
                  <a:pt x="2532495" y="1449422"/>
                </a:cubicBezTo>
                <a:lnTo>
                  <a:pt x="2571405" y="1332690"/>
                </a:lnTo>
                <a:lnTo>
                  <a:pt x="2581133" y="1303507"/>
                </a:lnTo>
                <a:cubicBezTo>
                  <a:pt x="2584376" y="1293779"/>
                  <a:pt x="2585173" y="1282856"/>
                  <a:pt x="2590861" y="1274324"/>
                </a:cubicBezTo>
                <a:cubicBezTo>
                  <a:pt x="2597346" y="1264596"/>
                  <a:pt x="2605088" y="1255598"/>
                  <a:pt x="2610316" y="1245141"/>
                </a:cubicBezTo>
                <a:cubicBezTo>
                  <a:pt x="2614902" y="1235970"/>
                  <a:pt x="2613638" y="1223965"/>
                  <a:pt x="2620044" y="1215958"/>
                </a:cubicBezTo>
                <a:cubicBezTo>
                  <a:pt x="2627347" y="1206829"/>
                  <a:pt x="2640428" y="1204202"/>
                  <a:pt x="2649226" y="1196503"/>
                </a:cubicBezTo>
                <a:cubicBezTo>
                  <a:pt x="2666481" y="1181404"/>
                  <a:pt x="2678787" y="1160582"/>
                  <a:pt x="2697865" y="1147864"/>
                </a:cubicBezTo>
                <a:lnTo>
                  <a:pt x="2756231" y="1108954"/>
                </a:lnTo>
                <a:cubicBezTo>
                  <a:pt x="2765959" y="1102469"/>
                  <a:pt x="2774323" y="1093195"/>
                  <a:pt x="2785414" y="1089498"/>
                </a:cubicBezTo>
                <a:cubicBezTo>
                  <a:pt x="2804869" y="1083013"/>
                  <a:pt x="2826716" y="1081418"/>
                  <a:pt x="2843780" y="1070043"/>
                </a:cubicBezTo>
                <a:cubicBezTo>
                  <a:pt x="2853508" y="1063558"/>
                  <a:pt x="2862506" y="1055816"/>
                  <a:pt x="2872963" y="1050588"/>
                </a:cubicBezTo>
                <a:cubicBezTo>
                  <a:pt x="2886919" y="1043610"/>
                  <a:pt x="2928588" y="1034249"/>
                  <a:pt x="2941056" y="1031132"/>
                </a:cubicBezTo>
                <a:lnTo>
                  <a:pt x="3339890" y="1040860"/>
                </a:lnTo>
                <a:cubicBezTo>
                  <a:pt x="3385372" y="1042514"/>
                  <a:pt x="3430566" y="1050588"/>
                  <a:pt x="3476078" y="1050588"/>
                </a:cubicBezTo>
                <a:cubicBezTo>
                  <a:pt x="3787380" y="1050588"/>
                  <a:pt x="4098648" y="1044103"/>
                  <a:pt x="4409933" y="1040860"/>
                </a:cubicBezTo>
                <a:cubicBezTo>
                  <a:pt x="4448353" y="1035371"/>
                  <a:pt x="4488744" y="1030885"/>
                  <a:pt x="4526665" y="1021405"/>
                </a:cubicBezTo>
                <a:cubicBezTo>
                  <a:pt x="4536613" y="1018918"/>
                  <a:pt x="4545900" y="1014164"/>
                  <a:pt x="4555848" y="1011677"/>
                </a:cubicBezTo>
                <a:cubicBezTo>
                  <a:pt x="4611362" y="997798"/>
                  <a:pt x="4593487" y="1007195"/>
                  <a:pt x="4643397" y="992222"/>
                </a:cubicBezTo>
                <a:cubicBezTo>
                  <a:pt x="4663040" y="986329"/>
                  <a:pt x="4682308" y="979251"/>
                  <a:pt x="4701763" y="972766"/>
                </a:cubicBezTo>
                <a:lnTo>
                  <a:pt x="4730946" y="963039"/>
                </a:lnTo>
                <a:cubicBezTo>
                  <a:pt x="4766935" y="927048"/>
                  <a:pt x="4742768" y="948673"/>
                  <a:pt x="4808767" y="904673"/>
                </a:cubicBezTo>
                <a:cubicBezTo>
                  <a:pt x="4846484" y="879528"/>
                  <a:pt x="4826856" y="888915"/>
                  <a:pt x="4867133" y="875490"/>
                </a:cubicBezTo>
                <a:cubicBezTo>
                  <a:pt x="4923736" y="818885"/>
                  <a:pt x="4844685" y="900483"/>
                  <a:pt x="4906044" y="826851"/>
                </a:cubicBezTo>
                <a:cubicBezTo>
                  <a:pt x="4914851" y="816283"/>
                  <a:pt x="4925499" y="807396"/>
                  <a:pt x="4935226" y="797668"/>
                </a:cubicBezTo>
                <a:lnTo>
                  <a:pt x="4964409" y="710120"/>
                </a:lnTo>
                <a:cubicBezTo>
                  <a:pt x="4967652" y="700392"/>
                  <a:pt x="4971650" y="690885"/>
                  <a:pt x="4974137" y="680937"/>
                </a:cubicBezTo>
                <a:lnTo>
                  <a:pt x="4983865" y="642026"/>
                </a:lnTo>
                <a:cubicBezTo>
                  <a:pt x="4982214" y="602396"/>
                  <a:pt x="4984689" y="431316"/>
                  <a:pt x="4964409" y="350196"/>
                </a:cubicBezTo>
                <a:cubicBezTo>
                  <a:pt x="4959435" y="330301"/>
                  <a:pt x="4951439" y="311285"/>
                  <a:pt x="4944954" y="291830"/>
                </a:cubicBezTo>
                <a:cubicBezTo>
                  <a:pt x="4934818" y="261421"/>
                  <a:pt x="4924984" y="223392"/>
                  <a:pt x="4896316" y="204281"/>
                </a:cubicBezTo>
                <a:cubicBezTo>
                  <a:pt x="4886588" y="197796"/>
                  <a:pt x="4877590" y="190054"/>
                  <a:pt x="4867133" y="184826"/>
                </a:cubicBezTo>
                <a:cubicBezTo>
                  <a:pt x="4822420" y="162470"/>
                  <a:pt x="4850920" y="145916"/>
                  <a:pt x="4828222" y="136188"/>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66" name="Google Shape;866;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867" name="Google Shape;867;p40"/>
          <p:cNvGrpSpPr/>
          <p:nvPr/>
        </p:nvGrpSpPr>
        <p:grpSpPr>
          <a:xfrm>
            <a:off x="1751501" y="1368475"/>
            <a:ext cx="4726715" cy="2331624"/>
            <a:chOff x="-2863816" y="1556555"/>
            <a:chExt cx="3545036" cy="1748718"/>
          </a:xfrm>
        </p:grpSpPr>
        <p:sp>
          <p:nvSpPr>
            <p:cNvPr id="868" name="Google Shape;868;p40"/>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869" name="Google Shape;869;p40"/>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870" name="Google Shape;870;p40"/>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871" name="Google Shape;871;p40"/>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872" name="Google Shape;872;p40"/>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873" name="Google Shape;873;p40"/>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874" name="Google Shape;874;p40"/>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875" name="Google Shape;875;p40"/>
            <p:cNvSpPr/>
            <p:nvPr/>
          </p:nvSpPr>
          <p:spPr>
            <a:xfrm>
              <a:off x="-61730" y="23779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a:t>
              </a:r>
              <a:endParaRPr/>
            </a:p>
          </p:txBody>
        </p:sp>
        <p:cxnSp>
          <p:nvCxnSpPr>
            <p:cNvPr id="876" name="Google Shape;876;p40"/>
            <p:cNvCxnSpPr>
              <a:stCxn id="868" idx="6"/>
              <a:endCxn id="871"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877" name="Google Shape;877;p40"/>
            <p:cNvCxnSpPr>
              <a:stCxn id="871" idx="2"/>
              <a:endCxn id="868"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878" name="Google Shape;878;p40"/>
            <p:cNvCxnSpPr>
              <a:stCxn id="875" idx="2"/>
              <a:endCxn id="874" idx="0"/>
            </p:cNvCxnSpPr>
            <p:nvPr/>
          </p:nvCxnSpPr>
          <p:spPr>
            <a:xfrm flipH="1">
              <a:off x="-661730" y="25208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79" name="Google Shape;879;p40"/>
            <p:cNvCxnSpPr>
              <a:stCxn id="874" idx="6"/>
              <a:endCxn id="875"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880" name="Google Shape;880;p40"/>
            <p:cNvCxnSpPr>
              <a:stCxn id="868" idx="3"/>
              <a:endCxn id="870"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881" name="Google Shape;881;p40"/>
            <p:cNvCxnSpPr>
              <a:stCxn id="870" idx="6"/>
              <a:endCxn id="871"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882" name="Google Shape;882;p40"/>
            <p:cNvCxnSpPr>
              <a:stCxn id="868" idx="7"/>
              <a:endCxn id="869"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883" name="Google Shape;883;p40"/>
            <p:cNvCxnSpPr>
              <a:stCxn id="869" idx="6"/>
              <a:endCxn id="872"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884" name="Google Shape;884;p40"/>
            <p:cNvCxnSpPr>
              <a:stCxn id="872" idx="6"/>
              <a:endCxn id="873"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885" name="Google Shape;885;p40"/>
            <p:cNvCxnSpPr>
              <a:stCxn id="875" idx="1"/>
              <a:endCxn id="872" idx="4"/>
            </p:cNvCxnSpPr>
            <p:nvPr/>
          </p:nvCxnSpPr>
          <p:spPr>
            <a:xfrm rot="10800000">
              <a:off x="-204683" y="2092223"/>
              <a:ext cx="184800" cy="327600"/>
            </a:xfrm>
            <a:prstGeom prst="straightConnector1">
              <a:avLst/>
            </a:prstGeom>
            <a:noFill/>
            <a:ln w="9525" cap="flat" cmpd="sng">
              <a:solidFill>
                <a:schemeClr val="dk1"/>
              </a:solidFill>
              <a:prstDash val="solid"/>
              <a:round/>
              <a:headEnd type="none" w="med" len="med"/>
              <a:tailEnd type="triangle" w="med" len="med"/>
            </a:ln>
          </p:spPr>
        </p:cxnSp>
        <p:cxnSp>
          <p:nvCxnSpPr>
            <p:cNvPr id="886" name="Google Shape;886;p40"/>
            <p:cNvCxnSpPr>
              <a:stCxn id="873" idx="4"/>
              <a:endCxn id="875"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887" name="Google Shape;887;p40"/>
            <p:cNvCxnSpPr>
              <a:stCxn id="869" idx="5"/>
              <a:endCxn id="874"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888" name="Google Shape;888;p40"/>
            <p:cNvCxnSpPr>
              <a:stCxn id="869" idx="4"/>
              <a:endCxn id="871"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889" name="Google Shape;889;p40"/>
            <p:cNvCxnSpPr>
              <a:stCxn id="871" idx="5"/>
              <a:endCxn id="874"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890" name="Google Shape;890;p40"/>
            <p:cNvCxnSpPr>
              <a:stCxn id="874" idx="3"/>
              <a:endCxn id="870"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891" name="Google Shape;891;p40"/>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2" name="Google Shape;892;p40"/>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893" name="Google Shape;893;p40"/>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894" name="Google Shape;894;p40"/>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895" name="Google Shape;895;p40"/>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896" name="Google Shape;896;p40"/>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897" name="Google Shape;897;p40"/>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sp>
          <p:nvSpPr>
            <p:cNvPr id="898" name="Google Shape;898;p40"/>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899" name="Google Shape;899;p40"/>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00" name="Google Shape;900;p40"/>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01" name="Google Shape;901;p40"/>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02" name="Google Shape;902;p40"/>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03" name="Google Shape;903;p40"/>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04" name="Google Shape;904;p40"/>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05" name="Google Shape;905;p40"/>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06" name="Google Shape;906;p40"/>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07" name="Google Shape;907;p40"/>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08" name="Google Shape;908;p40"/>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09" name="Google Shape;909;p40"/>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10" name="Google Shape;910;p40"/>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11" name="Google Shape;911;p40"/>
            <p:cNvSpPr txBox="1"/>
            <p:nvPr/>
          </p:nvSpPr>
          <p:spPr>
            <a:xfrm>
              <a:off x="-122920" y="2169351"/>
              <a:ext cx="35851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12" name="Google Shape;912;p40"/>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913" name="Google Shape;913;p40"/>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14" name="Google Shape;914;p40"/>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15" name="Google Shape;915;p40"/>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 12</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8</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H</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16" name="Google Shape;916;p40"/>
          <p:cNvSpPr txBox="1"/>
          <p:nvPr/>
        </p:nvSpPr>
        <p:spPr>
          <a:xfrm>
            <a:off x="1538648" y="4883675"/>
            <a:ext cx="39372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a:t>
            </a:r>
            <a:endParaRPr>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p:nvPr/>
        </p:nvSpPr>
        <p:spPr>
          <a:xfrm>
            <a:off x="1731523" y="1264596"/>
            <a:ext cx="5107022" cy="2383276"/>
          </a:xfrm>
          <a:custGeom>
            <a:avLst/>
            <a:gdLst/>
            <a:ahLst/>
            <a:cxnLst/>
            <a:rect l="l" t="t" r="r" b="b"/>
            <a:pathLst>
              <a:path w="5107022" h="2383276" extrusionOk="0">
                <a:moveTo>
                  <a:pt x="3317132" y="29183"/>
                </a:moveTo>
                <a:cubicBezTo>
                  <a:pt x="3180945" y="25941"/>
                  <a:pt x="3172648" y="50931"/>
                  <a:pt x="2636196" y="29183"/>
                </a:cubicBezTo>
                <a:cubicBezTo>
                  <a:pt x="2596781" y="27585"/>
                  <a:pt x="2558896" y="10822"/>
                  <a:pt x="2519464" y="9727"/>
                </a:cubicBezTo>
                <a:lnTo>
                  <a:pt x="2169268" y="0"/>
                </a:lnTo>
                <a:lnTo>
                  <a:pt x="1235413" y="19455"/>
                </a:lnTo>
                <a:cubicBezTo>
                  <a:pt x="1183999" y="23264"/>
                  <a:pt x="1075917" y="32497"/>
                  <a:pt x="1021405" y="38910"/>
                </a:cubicBezTo>
                <a:cubicBezTo>
                  <a:pt x="998634" y="41589"/>
                  <a:pt x="976038" y="45608"/>
                  <a:pt x="953311" y="48638"/>
                </a:cubicBezTo>
                <a:cubicBezTo>
                  <a:pt x="927398" y="52093"/>
                  <a:pt x="901277" y="54068"/>
                  <a:pt x="875490" y="58366"/>
                </a:cubicBezTo>
                <a:cubicBezTo>
                  <a:pt x="862302" y="60564"/>
                  <a:pt x="849630" y="65193"/>
                  <a:pt x="836579" y="68093"/>
                </a:cubicBezTo>
                <a:cubicBezTo>
                  <a:pt x="807957" y="74453"/>
                  <a:pt x="745373" y="86389"/>
                  <a:pt x="719847" y="87549"/>
                </a:cubicBezTo>
                <a:cubicBezTo>
                  <a:pt x="599953" y="92999"/>
                  <a:pt x="479898" y="94034"/>
                  <a:pt x="359924" y="97276"/>
                </a:cubicBezTo>
                <a:cubicBezTo>
                  <a:pt x="213153" y="126631"/>
                  <a:pt x="396077" y="89243"/>
                  <a:pt x="272375" y="116732"/>
                </a:cubicBezTo>
                <a:cubicBezTo>
                  <a:pt x="256235" y="120319"/>
                  <a:pt x="239950" y="123217"/>
                  <a:pt x="223737" y="126459"/>
                </a:cubicBezTo>
                <a:cubicBezTo>
                  <a:pt x="204282" y="139429"/>
                  <a:pt x="181905" y="148836"/>
                  <a:pt x="165371" y="165370"/>
                </a:cubicBezTo>
                <a:cubicBezTo>
                  <a:pt x="152401" y="178340"/>
                  <a:pt x="136635" y="189019"/>
                  <a:pt x="126460" y="204281"/>
                </a:cubicBezTo>
                <a:cubicBezTo>
                  <a:pt x="101918" y="241095"/>
                  <a:pt x="115272" y="225197"/>
                  <a:pt x="87549" y="252919"/>
                </a:cubicBezTo>
                <a:cubicBezTo>
                  <a:pt x="46568" y="375870"/>
                  <a:pt x="114930" y="179303"/>
                  <a:pt x="58366" y="311285"/>
                </a:cubicBezTo>
                <a:cubicBezTo>
                  <a:pt x="53100" y="323573"/>
                  <a:pt x="52481" y="337390"/>
                  <a:pt x="48639" y="350195"/>
                </a:cubicBezTo>
                <a:cubicBezTo>
                  <a:pt x="42746" y="369838"/>
                  <a:pt x="33205" y="388451"/>
                  <a:pt x="29183" y="408561"/>
                </a:cubicBezTo>
                <a:cubicBezTo>
                  <a:pt x="25941" y="424774"/>
                  <a:pt x="21794" y="440832"/>
                  <a:pt x="19456" y="457200"/>
                </a:cubicBezTo>
                <a:cubicBezTo>
                  <a:pt x="8917" y="530976"/>
                  <a:pt x="5287" y="606919"/>
                  <a:pt x="0" y="680936"/>
                </a:cubicBezTo>
                <a:cubicBezTo>
                  <a:pt x="3243" y="778213"/>
                  <a:pt x="4427" y="875580"/>
                  <a:pt x="9728" y="972766"/>
                </a:cubicBezTo>
                <a:cubicBezTo>
                  <a:pt x="14157" y="1053968"/>
                  <a:pt x="25490" y="1134718"/>
                  <a:pt x="29183" y="1215957"/>
                </a:cubicBezTo>
                <a:cubicBezTo>
                  <a:pt x="35000" y="1343927"/>
                  <a:pt x="45313" y="1559837"/>
                  <a:pt x="48639" y="1682885"/>
                </a:cubicBezTo>
                <a:cubicBezTo>
                  <a:pt x="52845" y="1838505"/>
                  <a:pt x="49731" y="1994376"/>
                  <a:pt x="58366" y="2149813"/>
                </a:cubicBezTo>
                <a:cubicBezTo>
                  <a:pt x="60266" y="2184011"/>
                  <a:pt x="91057" y="2245017"/>
                  <a:pt x="126460" y="2256817"/>
                </a:cubicBezTo>
                <a:lnTo>
                  <a:pt x="155643" y="2266544"/>
                </a:lnTo>
                <a:cubicBezTo>
                  <a:pt x="193644" y="2304547"/>
                  <a:pt x="153769" y="2270471"/>
                  <a:pt x="204281" y="2295727"/>
                </a:cubicBezTo>
                <a:cubicBezTo>
                  <a:pt x="214738" y="2300956"/>
                  <a:pt x="223007" y="2309954"/>
                  <a:pt x="233464" y="2315183"/>
                </a:cubicBezTo>
                <a:cubicBezTo>
                  <a:pt x="247415" y="2322158"/>
                  <a:pt x="289097" y="2331523"/>
                  <a:pt x="301558" y="2334638"/>
                </a:cubicBezTo>
                <a:cubicBezTo>
                  <a:pt x="352332" y="2368486"/>
                  <a:pt x="310471" y="2346346"/>
                  <a:pt x="389107" y="2363821"/>
                </a:cubicBezTo>
                <a:cubicBezTo>
                  <a:pt x="399117" y="2366045"/>
                  <a:pt x="408431" y="2370732"/>
                  <a:pt x="418290" y="2373549"/>
                </a:cubicBezTo>
                <a:cubicBezTo>
                  <a:pt x="431145" y="2377222"/>
                  <a:pt x="444230" y="2380034"/>
                  <a:pt x="457200" y="2383276"/>
                </a:cubicBezTo>
                <a:lnTo>
                  <a:pt x="807396" y="2373549"/>
                </a:lnTo>
                <a:cubicBezTo>
                  <a:pt x="827097" y="2372611"/>
                  <a:pt x="846476" y="2367954"/>
                  <a:pt x="865762" y="2363821"/>
                </a:cubicBezTo>
                <a:cubicBezTo>
                  <a:pt x="891907" y="2358218"/>
                  <a:pt x="917643" y="2350851"/>
                  <a:pt x="943583" y="2344366"/>
                </a:cubicBezTo>
                <a:cubicBezTo>
                  <a:pt x="956553" y="2341123"/>
                  <a:pt x="969384" y="2337260"/>
                  <a:pt x="982494" y="2334638"/>
                </a:cubicBezTo>
                <a:cubicBezTo>
                  <a:pt x="1101464" y="2310843"/>
                  <a:pt x="978064" y="2337615"/>
                  <a:pt x="1060315" y="2315183"/>
                </a:cubicBezTo>
                <a:cubicBezTo>
                  <a:pt x="1086112" y="2308148"/>
                  <a:pt x="1112770" y="2304182"/>
                  <a:pt x="1138137" y="2295727"/>
                </a:cubicBezTo>
                <a:cubicBezTo>
                  <a:pt x="1147865" y="2292485"/>
                  <a:pt x="1157461" y="2288817"/>
                  <a:pt x="1167320" y="2286000"/>
                </a:cubicBezTo>
                <a:cubicBezTo>
                  <a:pt x="1180175" y="2282327"/>
                  <a:pt x="1193375" y="2279945"/>
                  <a:pt x="1206230" y="2276272"/>
                </a:cubicBezTo>
                <a:cubicBezTo>
                  <a:pt x="1216089" y="2273455"/>
                  <a:pt x="1225554" y="2269361"/>
                  <a:pt x="1235413" y="2266544"/>
                </a:cubicBezTo>
                <a:cubicBezTo>
                  <a:pt x="1248268" y="2262871"/>
                  <a:pt x="1261469" y="2260490"/>
                  <a:pt x="1274324" y="2256817"/>
                </a:cubicBezTo>
                <a:cubicBezTo>
                  <a:pt x="1284183" y="2254000"/>
                  <a:pt x="1293648" y="2249906"/>
                  <a:pt x="1303507" y="2247089"/>
                </a:cubicBezTo>
                <a:cubicBezTo>
                  <a:pt x="1316362" y="2243416"/>
                  <a:pt x="1329562" y="2241034"/>
                  <a:pt x="1342417" y="2237361"/>
                </a:cubicBezTo>
                <a:cubicBezTo>
                  <a:pt x="1352276" y="2234544"/>
                  <a:pt x="1361741" y="2230451"/>
                  <a:pt x="1371600" y="2227634"/>
                </a:cubicBezTo>
                <a:cubicBezTo>
                  <a:pt x="1384455" y="2223961"/>
                  <a:pt x="1397656" y="2221579"/>
                  <a:pt x="1410511" y="2217906"/>
                </a:cubicBezTo>
                <a:cubicBezTo>
                  <a:pt x="1508159" y="2190006"/>
                  <a:pt x="1357015" y="2228846"/>
                  <a:pt x="1478605" y="2198451"/>
                </a:cubicBezTo>
                <a:cubicBezTo>
                  <a:pt x="1491575" y="2191966"/>
                  <a:pt x="1503758" y="2183581"/>
                  <a:pt x="1517515" y="2178995"/>
                </a:cubicBezTo>
                <a:cubicBezTo>
                  <a:pt x="1581556" y="2157648"/>
                  <a:pt x="1556308" y="2183921"/>
                  <a:pt x="1624520" y="2149813"/>
                </a:cubicBezTo>
                <a:cubicBezTo>
                  <a:pt x="1637490" y="2143328"/>
                  <a:pt x="1649852" y="2135449"/>
                  <a:pt x="1663430" y="2130357"/>
                </a:cubicBezTo>
                <a:cubicBezTo>
                  <a:pt x="1675948" y="2125663"/>
                  <a:pt x="1689486" y="2124303"/>
                  <a:pt x="1702341" y="2120630"/>
                </a:cubicBezTo>
                <a:cubicBezTo>
                  <a:pt x="1712200" y="2117813"/>
                  <a:pt x="1721576" y="2113389"/>
                  <a:pt x="1731524" y="2110902"/>
                </a:cubicBezTo>
                <a:cubicBezTo>
                  <a:pt x="1747564" y="2106892"/>
                  <a:pt x="1764211" y="2105524"/>
                  <a:pt x="1780162" y="2101174"/>
                </a:cubicBezTo>
                <a:cubicBezTo>
                  <a:pt x="1799947" y="2095778"/>
                  <a:pt x="1818633" y="2086693"/>
                  <a:pt x="1838528" y="2081719"/>
                </a:cubicBezTo>
                <a:cubicBezTo>
                  <a:pt x="1897331" y="2067018"/>
                  <a:pt x="1864760" y="2076218"/>
                  <a:pt x="1935805" y="2052536"/>
                </a:cubicBezTo>
                <a:lnTo>
                  <a:pt x="1994171" y="2033081"/>
                </a:lnTo>
                <a:cubicBezTo>
                  <a:pt x="2081940" y="2011138"/>
                  <a:pt x="2046625" y="2022080"/>
                  <a:pt x="2101175" y="2003898"/>
                </a:cubicBezTo>
                <a:cubicBezTo>
                  <a:pt x="2144822" y="1960249"/>
                  <a:pt x="2092988" y="2006284"/>
                  <a:pt x="2149813" y="1974715"/>
                </a:cubicBezTo>
                <a:cubicBezTo>
                  <a:pt x="2170253" y="1963360"/>
                  <a:pt x="2187265" y="1946261"/>
                  <a:pt x="2208179" y="1935804"/>
                </a:cubicBezTo>
                <a:lnTo>
                  <a:pt x="2247090" y="1916349"/>
                </a:lnTo>
                <a:cubicBezTo>
                  <a:pt x="2253575" y="1909864"/>
                  <a:pt x="2259208" y="1902396"/>
                  <a:pt x="2266545" y="1896893"/>
                </a:cubicBezTo>
                <a:cubicBezTo>
                  <a:pt x="2327158" y="1851433"/>
                  <a:pt x="2314001" y="1870318"/>
                  <a:pt x="2363822" y="1828800"/>
                </a:cubicBezTo>
                <a:cubicBezTo>
                  <a:pt x="2370868" y="1822929"/>
                  <a:pt x="2376115" y="1815073"/>
                  <a:pt x="2383277" y="1809344"/>
                </a:cubicBezTo>
                <a:cubicBezTo>
                  <a:pt x="2392406" y="1802041"/>
                  <a:pt x="2403479" y="1797373"/>
                  <a:pt x="2412460" y="1789889"/>
                </a:cubicBezTo>
                <a:cubicBezTo>
                  <a:pt x="2423028" y="1781082"/>
                  <a:pt x="2430197" y="1768337"/>
                  <a:pt x="2441643" y="1760706"/>
                </a:cubicBezTo>
                <a:cubicBezTo>
                  <a:pt x="2450175" y="1755018"/>
                  <a:pt x="2461655" y="1755564"/>
                  <a:pt x="2470826" y="1750978"/>
                </a:cubicBezTo>
                <a:cubicBezTo>
                  <a:pt x="2481283" y="1745750"/>
                  <a:pt x="2489552" y="1736751"/>
                  <a:pt x="2500009" y="1731523"/>
                </a:cubicBezTo>
                <a:cubicBezTo>
                  <a:pt x="2558067" y="1702495"/>
                  <a:pt x="2537141" y="1718743"/>
                  <a:pt x="2597286" y="1702340"/>
                </a:cubicBezTo>
                <a:cubicBezTo>
                  <a:pt x="2617071" y="1696944"/>
                  <a:pt x="2636196" y="1689370"/>
                  <a:pt x="2655651" y="1682885"/>
                </a:cubicBezTo>
                <a:lnTo>
                  <a:pt x="2714017" y="1663430"/>
                </a:lnTo>
                <a:cubicBezTo>
                  <a:pt x="2723745" y="1660187"/>
                  <a:pt x="2733049" y="1655152"/>
                  <a:pt x="2743200" y="1653702"/>
                </a:cubicBezTo>
                <a:lnTo>
                  <a:pt x="2811294" y="1643974"/>
                </a:lnTo>
                <a:cubicBezTo>
                  <a:pt x="2928026" y="1647217"/>
                  <a:pt x="3044866" y="1647721"/>
                  <a:pt x="3161490" y="1653702"/>
                </a:cubicBezTo>
                <a:cubicBezTo>
                  <a:pt x="3171730" y="1654227"/>
                  <a:pt x="3180814" y="1660613"/>
                  <a:pt x="3190673" y="1663430"/>
                </a:cubicBezTo>
                <a:cubicBezTo>
                  <a:pt x="3203528" y="1667103"/>
                  <a:pt x="3216778" y="1669315"/>
                  <a:pt x="3229583" y="1673157"/>
                </a:cubicBezTo>
                <a:cubicBezTo>
                  <a:pt x="3249226" y="1679050"/>
                  <a:pt x="3267543" y="1690573"/>
                  <a:pt x="3287949" y="1692613"/>
                </a:cubicBezTo>
                <a:lnTo>
                  <a:pt x="3385226" y="1702340"/>
                </a:lnTo>
                <a:cubicBezTo>
                  <a:pt x="3417652" y="1708825"/>
                  <a:pt x="3451132" y="1711338"/>
                  <a:pt x="3482503" y="1721795"/>
                </a:cubicBezTo>
                <a:lnTo>
                  <a:pt x="3570051" y="1750978"/>
                </a:lnTo>
                <a:cubicBezTo>
                  <a:pt x="3579779" y="1754221"/>
                  <a:pt x="3589286" y="1758219"/>
                  <a:pt x="3599234" y="1760706"/>
                </a:cubicBezTo>
                <a:cubicBezTo>
                  <a:pt x="3612204" y="1763949"/>
                  <a:pt x="3625290" y="1766761"/>
                  <a:pt x="3638145" y="1770434"/>
                </a:cubicBezTo>
                <a:cubicBezTo>
                  <a:pt x="3680791" y="1782618"/>
                  <a:pt x="3688423" y="1793315"/>
                  <a:pt x="3745149" y="1799617"/>
                </a:cubicBezTo>
                <a:cubicBezTo>
                  <a:pt x="3852301" y="1811522"/>
                  <a:pt x="3803735" y="1804517"/>
                  <a:pt x="3891064" y="1819072"/>
                </a:cubicBezTo>
                <a:cubicBezTo>
                  <a:pt x="3972128" y="1815829"/>
                  <a:pt x="4053460" y="1816689"/>
                  <a:pt x="4134256" y="1809344"/>
                </a:cubicBezTo>
                <a:cubicBezTo>
                  <a:pt x="4164430" y="1806601"/>
                  <a:pt x="4208797" y="1790982"/>
                  <a:pt x="4241260" y="1780161"/>
                </a:cubicBezTo>
                <a:cubicBezTo>
                  <a:pt x="4247745" y="1770433"/>
                  <a:pt x="4253016" y="1759776"/>
                  <a:pt x="4260715" y="1750978"/>
                </a:cubicBezTo>
                <a:cubicBezTo>
                  <a:pt x="4275814" y="1733723"/>
                  <a:pt x="4309354" y="1702340"/>
                  <a:pt x="4309354" y="1702340"/>
                </a:cubicBezTo>
                <a:cubicBezTo>
                  <a:pt x="4312596" y="1692612"/>
                  <a:pt x="4312929" y="1681360"/>
                  <a:pt x="4319081" y="1673157"/>
                </a:cubicBezTo>
                <a:cubicBezTo>
                  <a:pt x="4377625" y="1595099"/>
                  <a:pt x="4347807" y="1648023"/>
                  <a:pt x="4396903" y="1605064"/>
                </a:cubicBezTo>
                <a:cubicBezTo>
                  <a:pt x="4487951" y="1525396"/>
                  <a:pt x="4409054" y="1580749"/>
                  <a:pt x="4474724" y="1536970"/>
                </a:cubicBezTo>
                <a:cubicBezTo>
                  <a:pt x="4477966" y="1527242"/>
                  <a:pt x="4478491" y="1516131"/>
                  <a:pt x="4484451" y="1507787"/>
                </a:cubicBezTo>
                <a:cubicBezTo>
                  <a:pt x="4495112" y="1492861"/>
                  <a:pt x="4510392" y="1481846"/>
                  <a:pt x="4523362" y="1468876"/>
                </a:cubicBezTo>
                <a:cubicBezTo>
                  <a:pt x="4592692" y="1399546"/>
                  <a:pt x="4517821" y="1478232"/>
                  <a:pt x="4572000" y="1410510"/>
                </a:cubicBezTo>
                <a:cubicBezTo>
                  <a:pt x="4577729" y="1403348"/>
                  <a:pt x="4585953" y="1398392"/>
                  <a:pt x="4591456" y="1391055"/>
                </a:cubicBezTo>
                <a:cubicBezTo>
                  <a:pt x="4643488" y="1321679"/>
                  <a:pt x="4604923" y="1341170"/>
                  <a:pt x="4659549" y="1322961"/>
                </a:cubicBezTo>
                <a:cubicBezTo>
                  <a:pt x="4706535" y="1275978"/>
                  <a:pt x="4646819" y="1333147"/>
                  <a:pt x="4708188" y="1284051"/>
                </a:cubicBezTo>
                <a:cubicBezTo>
                  <a:pt x="4715350" y="1278322"/>
                  <a:pt x="4719779" y="1269314"/>
                  <a:pt x="4727643" y="1264595"/>
                </a:cubicBezTo>
                <a:cubicBezTo>
                  <a:pt x="4736436" y="1259319"/>
                  <a:pt x="4747098" y="1258110"/>
                  <a:pt x="4756826" y="1254868"/>
                </a:cubicBezTo>
                <a:cubicBezTo>
                  <a:pt x="4763311" y="1245140"/>
                  <a:pt x="4767152" y="1232988"/>
                  <a:pt x="4776281" y="1225685"/>
                </a:cubicBezTo>
                <a:cubicBezTo>
                  <a:pt x="4828649" y="1183790"/>
                  <a:pt x="4785258" y="1249385"/>
                  <a:pt x="4824920" y="1196502"/>
                </a:cubicBezTo>
                <a:cubicBezTo>
                  <a:pt x="4838949" y="1177796"/>
                  <a:pt x="4847296" y="1154670"/>
                  <a:pt x="4863830" y="1138136"/>
                </a:cubicBezTo>
                <a:cubicBezTo>
                  <a:pt x="4876800" y="1125166"/>
                  <a:pt x="4892566" y="1114487"/>
                  <a:pt x="4902741" y="1099225"/>
                </a:cubicBezTo>
                <a:cubicBezTo>
                  <a:pt x="4915711" y="1079770"/>
                  <a:pt x="4925117" y="1057393"/>
                  <a:pt x="4941651" y="1040859"/>
                </a:cubicBezTo>
                <a:cubicBezTo>
                  <a:pt x="4957864" y="1024646"/>
                  <a:pt x="4977572" y="1011299"/>
                  <a:pt x="4990290" y="992221"/>
                </a:cubicBezTo>
                <a:cubicBezTo>
                  <a:pt x="5003260" y="972766"/>
                  <a:pt x="5012666" y="950388"/>
                  <a:pt x="5029200" y="933855"/>
                </a:cubicBezTo>
                <a:cubicBezTo>
                  <a:pt x="5045372" y="917684"/>
                  <a:pt x="5058293" y="907307"/>
                  <a:pt x="5068111" y="885217"/>
                </a:cubicBezTo>
                <a:cubicBezTo>
                  <a:pt x="5076440" y="866477"/>
                  <a:pt x="5081081" y="846306"/>
                  <a:pt x="5087566" y="826851"/>
                </a:cubicBezTo>
                <a:lnTo>
                  <a:pt x="5097294" y="797668"/>
                </a:lnTo>
                <a:lnTo>
                  <a:pt x="5107022" y="768485"/>
                </a:lnTo>
                <a:cubicBezTo>
                  <a:pt x="5102383" y="647874"/>
                  <a:pt x="5116869" y="574332"/>
                  <a:pt x="5087566" y="476655"/>
                </a:cubicBezTo>
                <a:cubicBezTo>
                  <a:pt x="5081673" y="457012"/>
                  <a:pt x="5079486" y="435353"/>
                  <a:pt x="5068111" y="418289"/>
                </a:cubicBezTo>
                <a:cubicBezTo>
                  <a:pt x="5061626" y="408561"/>
                  <a:pt x="5053884" y="399563"/>
                  <a:pt x="5048656" y="389106"/>
                </a:cubicBezTo>
                <a:cubicBezTo>
                  <a:pt x="5044070" y="379935"/>
                  <a:pt x="5045223" y="368017"/>
                  <a:pt x="5038928" y="359923"/>
                </a:cubicBezTo>
                <a:cubicBezTo>
                  <a:pt x="4969224" y="270304"/>
                  <a:pt x="5004760" y="326586"/>
                  <a:pt x="4951379" y="282102"/>
                </a:cubicBezTo>
                <a:cubicBezTo>
                  <a:pt x="4940811" y="273295"/>
                  <a:pt x="4932764" y="261726"/>
                  <a:pt x="4922196" y="252919"/>
                </a:cubicBezTo>
                <a:cubicBezTo>
                  <a:pt x="4913215" y="245435"/>
                  <a:pt x="4902142" y="240767"/>
                  <a:pt x="4893013" y="233464"/>
                </a:cubicBezTo>
                <a:cubicBezTo>
                  <a:pt x="4885851" y="227735"/>
                  <a:pt x="4881189" y="219095"/>
                  <a:pt x="4873558" y="214008"/>
                </a:cubicBezTo>
                <a:cubicBezTo>
                  <a:pt x="4861492" y="205964"/>
                  <a:pt x="4847238" y="201747"/>
                  <a:pt x="4834647" y="194553"/>
                </a:cubicBezTo>
                <a:cubicBezTo>
                  <a:pt x="4824496" y="188753"/>
                  <a:pt x="4816147" y="179846"/>
                  <a:pt x="4805464" y="175098"/>
                </a:cubicBezTo>
                <a:cubicBezTo>
                  <a:pt x="4749248" y="150113"/>
                  <a:pt x="4731116" y="156800"/>
                  <a:pt x="4669277" y="136187"/>
                </a:cubicBezTo>
                <a:lnTo>
                  <a:pt x="4610911" y="116732"/>
                </a:lnTo>
                <a:cubicBezTo>
                  <a:pt x="4601183" y="113489"/>
                  <a:pt x="4591879" y="108454"/>
                  <a:pt x="4581728" y="107004"/>
                </a:cubicBezTo>
                <a:lnTo>
                  <a:pt x="4513634" y="97276"/>
                </a:lnTo>
                <a:lnTo>
                  <a:pt x="4435813" y="87549"/>
                </a:lnTo>
                <a:cubicBezTo>
                  <a:pt x="4334838" y="73124"/>
                  <a:pt x="4391852" y="72799"/>
                  <a:pt x="4241260" y="68093"/>
                </a:cubicBezTo>
                <a:cubicBezTo>
                  <a:pt x="4079179" y="63028"/>
                  <a:pt x="3917005" y="61608"/>
                  <a:pt x="3754877" y="58366"/>
                </a:cubicBezTo>
                <a:cubicBezTo>
                  <a:pt x="3715966" y="55123"/>
                  <a:pt x="3676923" y="53200"/>
                  <a:pt x="3638145" y="48638"/>
                </a:cubicBezTo>
                <a:cubicBezTo>
                  <a:pt x="3621724" y="46706"/>
                  <a:pt x="3606041" y="38910"/>
                  <a:pt x="3589507" y="38910"/>
                </a:cubicBezTo>
                <a:cubicBezTo>
                  <a:pt x="3543996" y="38910"/>
                  <a:pt x="3498716" y="45395"/>
                  <a:pt x="3453320" y="48638"/>
                </a:cubicBezTo>
                <a:cubicBezTo>
                  <a:pt x="3358565" y="38109"/>
                  <a:pt x="3453319" y="32425"/>
                  <a:pt x="3317132" y="29183"/>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24" name="Google Shape;924;p4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25" name="Google Shape;925;p41"/>
          <p:cNvGrpSpPr/>
          <p:nvPr/>
        </p:nvGrpSpPr>
        <p:grpSpPr>
          <a:xfrm>
            <a:off x="1751501" y="1368475"/>
            <a:ext cx="4726715" cy="2331624"/>
            <a:chOff x="-2863816" y="1556555"/>
            <a:chExt cx="3545036" cy="1748718"/>
          </a:xfrm>
        </p:grpSpPr>
        <p:sp>
          <p:nvSpPr>
            <p:cNvPr id="926" name="Google Shape;926;p41"/>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27" name="Google Shape;927;p41"/>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28" name="Google Shape;928;p41"/>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29" name="Google Shape;929;p41"/>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30" name="Google Shape;930;p41"/>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31" name="Google Shape;931;p41"/>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32" name="Google Shape;932;p41"/>
            <p:cNvSpPr/>
            <p:nvPr/>
          </p:nvSpPr>
          <p:spPr>
            <a:xfrm>
              <a:off x="-804680" y="2835176"/>
              <a:ext cx="285750" cy="285750"/>
            </a:xfrm>
            <a:prstGeom prst="ellipse">
              <a:avLst/>
            </a:prstGeom>
            <a:solidFill>
              <a:srgbClr val="CFE6F6"/>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933" name="Google Shape;933;p41"/>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34" name="Google Shape;934;p41"/>
            <p:cNvCxnSpPr>
              <a:stCxn id="926" idx="6"/>
              <a:endCxn id="929"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35" name="Google Shape;935;p41"/>
            <p:cNvCxnSpPr>
              <a:stCxn id="929" idx="2"/>
              <a:endCxn id="926"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36" name="Google Shape;936;p41"/>
            <p:cNvCxnSpPr>
              <a:stCxn id="933" idx="2"/>
              <a:endCxn id="932"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37" name="Google Shape;937;p41"/>
            <p:cNvCxnSpPr>
              <a:stCxn id="932" idx="6"/>
              <a:endCxn id="933" idx="4"/>
            </p:cNvCxnSpPr>
            <p:nvPr/>
          </p:nvCxnSpPr>
          <p:spPr>
            <a:xfrm rot="10800000" flipH="1">
              <a:off x="-518930" y="2663651"/>
              <a:ext cx="600000" cy="314400"/>
            </a:xfrm>
            <a:prstGeom prst="curvedConnector2">
              <a:avLst/>
            </a:prstGeom>
            <a:noFill/>
            <a:ln w="9525" cap="flat" cmpd="sng">
              <a:solidFill>
                <a:schemeClr val="dk1"/>
              </a:solidFill>
              <a:prstDash val="solid"/>
              <a:round/>
              <a:headEnd type="none" w="med" len="med"/>
              <a:tailEnd type="triangle" w="med" len="med"/>
            </a:ln>
          </p:spPr>
        </p:cxnSp>
        <p:cxnSp>
          <p:nvCxnSpPr>
            <p:cNvPr id="938" name="Google Shape;938;p41"/>
            <p:cNvCxnSpPr>
              <a:stCxn id="926" idx="3"/>
              <a:endCxn id="928"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39" name="Google Shape;939;p41"/>
            <p:cNvCxnSpPr>
              <a:stCxn id="928" idx="6"/>
              <a:endCxn id="929"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40" name="Google Shape;940;p41"/>
            <p:cNvCxnSpPr>
              <a:stCxn id="926" idx="7"/>
              <a:endCxn id="927"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41" name="Google Shape;941;p41"/>
            <p:cNvCxnSpPr>
              <a:stCxn id="927" idx="6"/>
              <a:endCxn id="930"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942" name="Google Shape;942;p41"/>
            <p:cNvCxnSpPr>
              <a:stCxn id="930" idx="6"/>
              <a:endCxn id="931"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943" name="Google Shape;943;p41"/>
            <p:cNvCxnSpPr>
              <a:stCxn id="933" idx="1"/>
              <a:endCxn id="930"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944" name="Google Shape;944;p41"/>
            <p:cNvCxnSpPr>
              <a:stCxn id="931" idx="4"/>
              <a:endCxn id="933"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945" name="Google Shape;945;p41"/>
            <p:cNvCxnSpPr>
              <a:stCxn id="927" idx="5"/>
              <a:endCxn id="932"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946" name="Google Shape;946;p41"/>
            <p:cNvCxnSpPr>
              <a:stCxn id="927" idx="4"/>
              <a:endCxn id="929"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947" name="Google Shape;947;p41"/>
            <p:cNvCxnSpPr>
              <a:stCxn id="929" idx="5"/>
              <a:endCxn id="932"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948" name="Google Shape;948;p41"/>
            <p:cNvCxnSpPr>
              <a:stCxn id="932" idx="3"/>
              <a:endCxn id="928" idx="5"/>
            </p:cNvCxnSpPr>
            <p:nvPr/>
          </p:nvCxnSpPr>
          <p:spPr>
            <a:xfrm rot="10800000">
              <a:off x="-2446733" y="2964779"/>
              <a:ext cx="1683900" cy="114300"/>
            </a:xfrm>
            <a:prstGeom prst="straightConnector1">
              <a:avLst/>
            </a:prstGeom>
            <a:noFill/>
            <a:ln w="9525" cap="flat" cmpd="sng">
              <a:solidFill>
                <a:schemeClr val="dk1"/>
              </a:solidFill>
              <a:prstDash val="solid"/>
              <a:round/>
              <a:headEnd type="none" w="med" len="med"/>
              <a:tailEnd type="triangle" w="med" len="med"/>
            </a:ln>
          </p:spPr>
        </p:cxnSp>
        <p:sp>
          <p:nvSpPr>
            <p:cNvPr id="949" name="Google Shape;949;p41"/>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0" name="Google Shape;950;p41"/>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1" name="Google Shape;951;p41"/>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2" name="Google Shape;952;p41"/>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53" name="Google Shape;953;p41"/>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954" name="Google Shape;954;p41"/>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55" name="Google Shape;955;p41"/>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956" name="Google Shape;956;p41"/>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957" name="Google Shape;957;p41"/>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958" name="Google Shape;958;p41"/>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7</a:t>
              </a:r>
              <a:endParaRPr/>
            </a:p>
          </p:txBody>
        </p:sp>
        <p:sp>
          <p:nvSpPr>
            <p:cNvPr id="959" name="Google Shape;959;p41"/>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960" name="Google Shape;960;p41"/>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961" name="Google Shape;961;p41"/>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962" name="Google Shape;962;p41"/>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963" name="Google Shape;963;p41"/>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964" name="Google Shape;964;p41"/>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965" name="Google Shape;965;p41"/>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6" name="Google Shape;966;p41"/>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967" name="Google Shape;967;p41"/>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968" name="Google Shape;968;p41"/>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969" name="Google Shape;969;p41"/>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970" name="Google Shape;970;p41"/>
            <p:cNvSpPr txBox="1"/>
            <p:nvPr/>
          </p:nvSpPr>
          <p:spPr>
            <a:xfrm>
              <a:off x="-865204" y="2562041"/>
              <a:ext cx="436658"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971" name="Google Shape;971;p41"/>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972" name="Google Shape;972;p41"/>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973" name="Google Shape;973;p41"/>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0000"/>
                        </a:buClr>
                        <a:buSzPts val="1600"/>
                        <a:buFont typeface="Calibri"/>
                        <a:buNone/>
                      </a:pPr>
                      <a:r>
                        <a:rPr lang="en-US" sz="1600" b="1" i="0" u="none" strike="noStrike" cap="none">
                          <a:solidFill>
                            <a:srgbClr val="FF0000"/>
                          </a:solidFill>
                          <a:latin typeface="Quattrocento Sans"/>
                          <a:ea typeface="Quattrocento Sans"/>
                          <a:cs typeface="Quattrocento Sans"/>
                          <a:sym typeface="Quattrocento Sans"/>
                        </a:rPr>
                        <a:t>≤ 11</a:t>
                      </a:r>
                      <a:endParaRPr sz="1600" b="1" i="0" u="none" strike="noStrike" cap="none">
                        <a:solidFill>
                          <a:srgbClr val="FF0000"/>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rgbClr val="FF0000"/>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74" name="Google Shape;974;p41"/>
          <p:cNvSpPr txBox="1"/>
          <p:nvPr/>
        </p:nvSpPr>
        <p:spPr>
          <a:xfrm>
            <a:off x="1516675" y="4883675"/>
            <a:ext cx="39594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a:t>
            </a:r>
            <a:endParaRPr>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2"/>
          <p:cNvSpPr/>
          <p:nvPr/>
        </p:nvSpPr>
        <p:spPr>
          <a:xfrm>
            <a:off x="1741251" y="1361872"/>
            <a:ext cx="4893013" cy="2402732"/>
          </a:xfrm>
          <a:custGeom>
            <a:avLst/>
            <a:gdLst/>
            <a:ahLst/>
            <a:cxnLst/>
            <a:rect l="l" t="t" r="r" b="b"/>
            <a:pathLst>
              <a:path w="4893013" h="2402732" extrusionOk="0">
                <a:moveTo>
                  <a:pt x="4056434" y="58366"/>
                </a:moveTo>
                <a:cubicBezTo>
                  <a:pt x="3817251" y="92536"/>
                  <a:pt x="3993865" y="71004"/>
                  <a:pt x="3463047" y="58366"/>
                </a:cubicBezTo>
                <a:lnTo>
                  <a:pt x="3171217" y="48639"/>
                </a:lnTo>
                <a:lnTo>
                  <a:pt x="2441643" y="38911"/>
                </a:lnTo>
                <a:cubicBezTo>
                  <a:pt x="2057186" y="16295"/>
                  <a:pt x="2534342" y="43325"/>
                  <a:pt x="2033081" y="19456"/>
                </a:cubicBezTo>
                <a:cubicBezTo>
                  <a:pt x="1977925" y="16830"/>
                  <a:pt x="1922925" y="10414"/>
                  <a:pt x="1867711" y="9728"/>
                </a:cubicBezTo>
                <a:lnTo>
                  <a:pt x="466928" y="0"/>
                </a:lnTo>
                <a:cubicBezTo>
                  <a:pt x="402077" y="3243"/>
                  <a:pt x="337063" y="4103"/>
                  <a:pt x="272375" y="9728"/>
                </a:cubicBezTo>
                <a:cubicBezTo>
                  <a:pt x="262160" y="10616"/>
                  <a:pt x="252156" y="14476"/>
                  <a:pt x="243192" y="19456"/>
                </a:cubicBezTo>
                <a:cubicBezTo>
                  <a:pt x="210045" y="37871"/>
                  <a:pt x="157922" y="74401"/>
                  <a:pt x="136187" y="107005"/>
                </a:cubicBezTo>
                <a:cubicBezTo>
                  <a:pt x="129702" y="116733"/>
                  <a:pt x="121480" y="125504"/>
                  <a:pt x="116732" y="136188"/>
                </a:cubicBezTo>
                <a:cubicBezTo>
                  <a:pt x="70430" y="240369"/>
                  <a:pt x="121850" y="157695"/>
                  <a:pt x="77821" y="223737"/>
                </a:cubicBezTo>
                <a:lnTo>
                  <a:pt x="58366" y="282102"/>
                </a:lnTo>
                <a:lnTo>
                  <a:pt x="48638" y="311285"/>
                </a:lnTo>
                <a:cubicBezTo>
                  <a:pt x="19338" y="516398"/>
                  <a:pt x="38535" y="362822"/>
                  <a:pt x="29183" y="797668"/>
                </a:cubicBezTo>
                <a:cubicBezTo>
                  <a:pt x="25696" y="959791"/>
                  <a:pt x="25141" y="1121991"/>
                  <a:pt x="19455" y="1284051"/>
                </a:cubicBezTo>
                <a:cubicBezTo>
                  <a:pt x="18651" y="1306965"/>
                  <a:pt x="12260" y="1329357"/>
                  <a:pt x="9728" y="1352145"/>
                </a:cubicBezTo>
                <a:cubicBezTo>
                  <a:pt x="5773" y="1387741"/>
                  <a:pt x="3243" y="1423481"/>
                  <a:pt x="0" y="1459149"/>
                </a:cubicBezTo>
                <a:cubicBezTo>
                  <a:pt x="3243" y="1595336"/>
                  <a:pt x="3936" y="1731608"/>
                  <a:pt x="9728" y="1867711"/>
                </a:cubicBezTo>
                <a:cubicBezTo>
                  <a:pt x="9946" y="1872840"/>
                  <a:pt x="25254" y="1946092"/>
                  <a:pt x="29183" y="1955260"/>
                </a:cubicBezTo>
                <a:cubicBezTo>
                  <a:pt x="33788" y="1966006"/>
                  <a:pt x="42838" y="1974292"/>
                  <a:pt x="48638" y="1984443"/>
                </a:cubicBezTo>
                <a:cubicBezTo>
                  <a:pt x="69106" y="2020263"/>
                  <a:pt x="75278" y="2049993"/>
                  <a:pt x="107004" y="2081719"/>
                </a:cubicBezTo>
                <a:cubicBezTo>
                  <a:pt x="140114" y="2114829"/>
                  <a:pt x="156387" y="2135687"/>
                  <a:pt x="194553" y="2159541"/>
                </a:cubicBezTo>
                <a:cubicBezTo>
                  <a:pt x="206850" y="2167227"/>
                  <a:pt x="220494" y="2172511"/>
                  <a:pt x="233464" y="2178996"/>
                </a:cubicBezTo>
                <a:cubicBezTo>
                  <a:pt x="243192" y="2188724"/>
                  <a:pt x="250181" y="2202361"/>
                  <a:pt x="262647" y="2208179"/>
                </a:cubicBezTo>
                <a:cubicBezTo>
                  <a:pt x="306492" y="2228640"/>
                  <a:pt x="394780" y="2250737"/>
                  <a:pt x="447472" y="2266545"/>
                </a:cubicBezTo>
                <a:cubicBezTo>
                  <a:pt x="457293" y="2269491"/>
                  <a:pt x="466796" y="2273456"/>
                  <a:pt x="476655" y="2276273"/>
                </a:cubicBezTo>
                <a:cubicBezTo>
                  <a:pt x="489510" y="2279946"/>
                  <a:pt x="502711" y="2282327"/>
                  <a:pt x="515566" y="2286000"/>
                </a:cubicBezTo>
                <a:cubicBezTo>
                  <a:pt x="525425" y="2288817"/>
                  <a:pt x="534661" y="2293894"/>
                  <a:pt x="544749" y="2295728"/>
                </a:cubicBezTo>
                <a:cubicBezTo>
                  <a:pt x="570470" y="2300405"/>
                  <a:pt x="596783" y="2301158"/>
                  <a:pt x="622570" y="2305456"/>
                </a:cubicBezTo>
                <a:cubicBezTo>
                  <a:pt x="635758" y="2307654"/>
                  <a:pt x="648430" y="2312283"/>
                  <a:pt x="661481" y="2315183"/>
                </a:cubicBezTo>
                <a:cubicBezTo>
                  <a:pt x="677621" y="2318770"/>
                  <a:pt x="693979" y="2321324"/>
                  <a:pt x="710119" y="2324911"/>
                </a:cubicBezTo>
                <a:cubicBezTo>
                  <a:pt x="723170" y="2327811"/>
                  <a:pt x="735842" y="2332441"/>
                  <a:pt x="749030" y="2334639"/>
                </a:cubicBezTo>
                <a:cubicBezTo>
                  <a:pt x="775750" y="2339092"/>
                  <a:pt x="890990" y="2351493"/>
                  <a:pt x="914400" y="2354094"/>
                </a:cubicBezTo>
                <a:cubicBezTo>
                  <a:pt x="924128" y="2357337"/>
                  <a:pt x="933635" y="2361335"/>
                  <a:pt x="943583" y="2363822"/>
                </a:cubicBezTo>
                <a:cubicBezTo>
                  <a:pt x="984065" y="2373942"/>
                  <a:pt x="1029243" y="2378982"/>
                  <a:pt x="1070043" y="2383277"/>
                </a:cubicBezTo>
                <a:cubicBezTo>
                  <a:pt x="1105661" y="2387026"/>
                  <a:pt x="1141241" y="2392182"/>
                  <a:pt x="1177047" y="2393005"/>
                </a:cubicBezTo>
                <a:lnTo>
                  <a:pt x="1916349" y="2402732"/>
                </a:lnTo>
                <a:lnTo>
                  <a:pt x="2568102" y="2393005"/>
                </a:lnTo>
                <a:cubicBezTo>
                  <a:pt x="2597454" y="2392233"/>
                  <a:pt x="2626434" y="2386199"/>
                  <a:pt x="2655651" y="2383277"/>
                </a:cubicBezTo>
                <a:cubicBezTo>
                  <a:pt x="2691288" y="2379713"/>
                  <a:pt x="2727141" y="2378181"/>
                  <a:pt x="2762655" y="2373549"/>
                </a:cubicBezTo>
                <a:cubicBezTo>
                  <a:pt x="3181557" y="2318910"/>
                  <a:pt x="2636820" y="2381047"/>
                  <a:pt x="2966936" y="2344366"/>
                </a:cubicBezTo>
                <a:cubicBezTo>
                  <a:pt x="3050335" y="2323518"/>
                  <a:pt x="2992612" y="2336530"/>
                  <a:pt x="3142034" y="2315183"/>
                </a:cubicBezTo>
                <a:lnTo>
                  <a:pt x="3142034" y="2315183"/>
                </a:lnTo>
                <a:cubicBezTo>
                  <a:pt x="3158247" y="2311941"/>
                  <a:pt x="3174532" y="2309043"/>
                  <a:pt x="3190672" y="2305456"/>
                </a:cubicBezTo>
                <a:cubicBezTo>
                  <a:pt x="3203723" y="2302556"/>
                  <a:pt x="3216473" y="2298350"/>
                  <a:pt x="3229583" y="2295728"/>
                </a:cubicBezTo>
                <a:cubicBezTo>
                  <a:pt x="3272926" y="2287059"/>
                  <a:pt x="3294872" y="2286702"/>
                  <a:pt x="3336587" y="2276273"/>
                </a:cubicBezTo>
                <a:cubicBezTo>
                  <a:pt x="3346535" y="2273786"/>
                  <a:pt x="3355656" y="2268231"/>
                  <a:pt x="3365770" y="2266545"/>
                </a:cubicBezTo>
                <a:cubicBezTo>
                  <a:pt x="3394733" y="2261718"/>
                  <a:pt x="3424136" y="2260060"/>
                  <a:pt x="3453319" y="2256817"/>
                </a:cubicBezTo>
                <a:cubicBezTo>
                  <a:pt x="3466289" y="2253575"/>
                  <a:pt x="3479942" y="2252356"/>
                  <a:pt x="3492230" y="2247090"/>
                </a:cubicBezTo>
                <a:cubicBezTo>
                  <a:pt x="3502976" y="2242485"/>
                  <a:pt x="3510956" y="2232863"/>
                  <a:pt x="3521413" y="2227634"/>
                </a:cubicBezTo>
                <a:cubicBezTo>
                  <a:pt x="3530584" y="2223048"/>
                  <a:pt x="3540868" y="2221149"/>
                  <a:pt x="3550596" y="2217907"/>
                </a:cubicBezTo>
                <a:cubicBezTo>
                  <a:pt x="3560324" y="2211422"/>
                  <a:pt x="3569322" y="2203680"/>
                  <a:pt x="3579779" y="2198451"/>
                </a:cubicBezTo>
                <a:cubicBezTo>
                  <a:pt x="3588950" y="2193865"/>
                  <a:pt x="3599999" y="2193704"/>
                  <a:pt x="3608962" y="2188724"/>
                </a:cubicBezTo>
                <a:cubicBezTo>
                  <a:pt x="3703724" y="2136079"/>
                  <a:pt x="3630194" y="2159097"/>
                  <a:pt x="3706238" y="2140085"/>
                </a:cubicBezTo>
                <a:cubicBezTo>
                  <a:pt x="3712723" y="2133600"/>
                  <a:pt x="3718357" y="2126133"/>
                  <a:pt x="3725694" y="2120630"/>
                </a:cubicBezTo>
                <a:cubicBezTo>
                  <a:pt x="3744400" y="2106601"/>
                  <a:pt x="3767526" y="2098253"/>
                  <a:pt x="3784060" y="2081719"/>
                </a:cubicBezTo>
                <a:lnTo>
                  <a:pt x="3832698" y="2033081"/>
                </a:lnTo>
                <a:cubicBezTo>
                  <a:pt x="3842426" y="2023353"/>
                  <a:pt x="3850875" y="2012152"/>
                  <a:pt x="3861881" y="2003898"/>
                </a:cubicBezTo>
                <a:lnTo>
                  <a:pt x="3900792" y="1974715"/>
                </a:lnTo>
                <a:cubicBezTo>
                  <a:pt x="3935041" y="1923340"/>
                  <a:pt x="3902849" y="1964614"/>
                  <a:pt x="3959158" y="1916349"/>
                </a:cubicBezTo>
                <a:cubicBezTo>
                  <a:pt x="4014370" y="1869024"/>
                  <a:pt x="3959406" y="1901633"/>
                  <a:pt x="4027251" y="1867711"/>
                </a:cubicBezTo>
                <a:cubicBezTo>
                  <a:pt x="4036979" y="1857983"/>
                  <a:pt x="4045239" y="1846524"/>
                  <a:pt x="4056434" y="1838528"/>
                </a:cubicBezTo>
                <a:cubicBezTo>
                  <a:pt x="4068234" y="1830099"/>
                  <a:pt x="4084205" y="1828356"/>
                  <a:pt x="4095345" y="1819073"/>
                </a:cubicBezTo>
                <a:cubicBezTo>
                  <a:pt x="4104326" y="1811589"/>
                  <a:pt x="4106533" y="1798157"/>
                  <a:pt x="4114800" y="1789890"/>
                </a:cubicBezTo>
                <a:cubicBezTo>
                  <a:pt x="4204873" y="1699816"/>
                  <a:pt x="4077537" y="1852817"/>
                  <a:pt x="4173166" y="1741251"/>
                </a:cubicBezTo>
                <a:cubicBezTo>
                  <a:pt x="4183717" y="1728942"/>
                  <a:pt x="4191578" y="1714458"/>
                  <a:pt x="4202349" y="1702341"/>
                </a:cubicBezTo>
                <a:cubicBezTo>
                  <a:pt x="4217582" y="1685204"/>
                  <a:pt x="4240733" y="1674210"/>
                  <a:pt x="4250987" y="1653702"/>
                </a:cubicBezTo>
                <a:cubicBezTo>
                  <a:pt x="4257472" y="1640732"/>
                  <a:pt x="4261260" y="1626015"/>
                  <a:pt x="4270443" y="1614792"/>
                </a:cubicBezTo>
                <a:cubicBezTo>
                  <a:pt x="4290770" y="1589948"/>
                  <a:pt x="4315838" y="1569396"/>
                  <a:pt x="4338536" y="1546698"/>
                </a:cubicBezTo>
                <a:cubicBezTo>
                  <a:pt x="4345021" y="1540213"/>
                  <a:pt x="4352489" y="1534580"/>
                  <a:pt x="4357992" y="1527243"/>
                </a:cubicBezTo>
                <a:cubicBezTo>
                  <a:pt x="4367720" y="1514273"/>
                  <a:pt x="4375711" y="1499796"/>
                  <a:pt x="4387175" y="1488332"/>
                </a:cubicBezTo>
                <a:cubicBezTo>
                  <a:pt x="4398639" y="1476868"/>
                  <a:pt x="4414621" y="1470613"/>
                  <a:pt x="4426085" y="1459149"/>
                </a:cubicBezTo>
                <a:cubicBezTo>
                  <a:pt x="4437549" y="1447685"/>
                  <a:pt x="4444592" y="1432440"/>
                  <a:pt x="4455268" y="1420239"/>
                </a:cubicBezTo>
                <a:cubicBezTo>
                  <a:pt x="4467347" y="1406435"/>
                  <a:pt x="4494179" y="1381328"/>
                  <a:pt x="4494179" y="1381328"/>
                </a:cubicBezTo>
                <a:cubicBezTo>
                  <a:pt x="4500664" y="1368358"/>
                  <a:pt x="4505948" y="1354714"/>
                  <a:pt x="4513634" y="1342417"/>
                </a:cubicBezTo>
                <a:cubicBezTo>
                  <a:pt x="4548448" y="1286714"/>
                  <a:pt x="4534822" y="1322362"/>
                  <a:pt x="4562272" y="1274324"/>
                </a:cubicBezTo>
                <a:cubicBezTo>
                  <a:pt x="4569467" y="1261733"/>
                  <a:pt x="4574533" y="1248004"/>
                  <a:pt x="4581728" y="1235413"/>
                </a:cubicBezTo>
                <a:cubicBezTo>
                  <a:pt x="4595785" y="1210814"/>
                  <a:pt x="4614126" y="1190519"/>
                  <a:pt x="4630366" y="1167319"/>
                </a:cubicBezTo>
                <a:cubicBezTo>
                  <a:pt x="4643775" y="1148164"/>
                  <a:pt x="4656307" y="1128409"/>
                  <a:pt x="4669277" y="1108954"/>
                </a:cubicBezTo>
                <a:lnTo>
                  <a:pt x="4708187" y="1050588"/>
                </a:lnTo>
                <a:cubicBezTo>
                  <a:pt x="4714672" y="1040860"/>
                  <a:pt x="4722415" y="1031862"/>
                  <a:pt x="4727643" y="1021405"/>
                </a:cubicBezTo>
                <a:cubicBezTo>
                  <a:pt x="4740613" y="995464"/>
                  <a:pt x="4757381" y="971097"/>
                  <a:pt x="4766553" y="943583"/>
                </a:cubicBezTo>
                <a:cubicBezTo>
                  <a:pt x="4769796" y="933855"/>
                  <a:pt x="4771695" y="923571"/>
                  <a:pt x="4776281" y="914400"/>
                </a:cubicBezTo>
                <a:cubicBezTo>
                  <a:pt x="4781509" y="903943"/>
                  <a:pt x="4790988" y="895900"/>
                  <a:pt x="4795736" y="885217"/>
                </a:cubicBezTo>
                <a:cubicBezTo>
                  <a:pt x="4795747" y="885192"/>
                  <a:pt x="4820051" y="812273"/>
                  <a:pt x="4824919" y="797668"/>
                </a:cubicBezTo>
                <a:cubicBezTo>
                  <a:pt x="4828162" y="787940"/>
                  <a:pt x="4828959" y="777017"/>
                  <a:pt x="4834647" y="768485"/>
                </a:cubicBezTo>
                <a:lnTo>
                  <a:pt x="4854102" y="739302"/>
                </a:lnTo>
                <a:cubicBezTo>
                  <a:pt x="4857345" y="726332"/>
                  <a:pt x="4860157" y="713247"/>
                  <a:pt x="4863830" y="700392"/>
                </a:cubicBezTo>
                <a:cubicBezTo>
                  <a:pt x="4866647" y="690533"/>
                  <a:pt x="4871252" y="681200"/>
                  <a:pt x="4873558" y="671209"/>
                </a:cubicBezTo>
                <a:cubicBezTo>
                  <a:pt x="4880994" y="638988"/>
                  <a:pt x="4893013" y="573932"/>
                  <a:pt x="4893013" y="573932"/>
                </a:cubicBezTo>
                <a:cubicBezTo>
                  <a:pt x="4891701" y="551623"/>
                  <a:pt x="4897174" y="400212"/>
                  <a:pt x="4863830" y="350196"/>
                </a:cubicBezTo>
                <a:cubicBezTo>
                  <a:pt x="4857345" y="340468"/>
                  <a:pt x="4849603" y="331470"/>
                  <a:pt x="4844375" y="321013"/>
                </a:cubicBezTo>
                <a:cubicBezTo>
                  <a:pt x="4824478" y="281219"/>
                  <a:pt x="4847714" y="299814"/>
                  <a:pt x="4815192" y="262647"/>
                </a:cubicBezTo>
                <a:cubicBezTo>
                  <a:pt x="4800093" y="245392"/>
                  <a:pt x="4785631" y="226727"/>
                  <a:pt x="4766553" y="214009"/>
                </a:cubicBezTo>
                <a:lnTo>
                  <a:pt x="4679004" y="155643"/>
                </a:lnTo>
                <a:lnTo>
                  <a:pt x="4649821" y="136188"/>
                </a:lnTo>
                <a:cubicBezTo>
                  <a:pt x="4640093" y="129703"/>
                  <a:pt x="4631980" y="119567"/>
                  <a:pt x="4620638" y="116732"/>
                </a:cubicBezTo>
                <a:cubicBezTo>
                  <a:pt x="4607668" y="113490"/>
                  <a:pt x="4594411" y="111233"/>
                  <a:pt x="4581728" y="107005"/>
                </a:cubicBezTo>
                <a:cubicBezTo>
                  <a:pt x="4520011" y="86433"/>
                  <a:pt x="4551744" y="91490"/>
                  <a:pt x="4503906" y="77822"/>
                </a:cubicBezTo>
                <a:cubicBezTo>
                  <a:pt x="4491051" y="74149"/>
                  <a:pt x="4477801" y="71936"/>
                  <a:pt x="4464996" y="68094"/>
                </a:cubicBezTo>
                <a:cubicBezTo>
                  <a:pt x="4445353" y="62201"/>
                  <a:pt x="4426085" y="55124"/>
                  <a:pt x="4406630" y="48639"/>
                </a:cubicBezTo>
                <a:cubicBezTo>
                  <a:pt x="4396902" y="45396"/>
                  <a:pt x="4387395" y="41398"/>
                  <a:pt x="4377447" y="38911"/>
                </a:cubicBezTo>
                <a:lnTo>
                  <a:pt x="4338536" y="29183"/>
                </a:lnTo>
                <a:cubicBezTo>
                  <a:pt x="4267200" y="32426"/>
                  <a:pt x="4195727" y="33434"/>
                  <a:pt x="4124528" y="38911"/>
                </a:cubicBezTo>
                <a:cubicBezTo>
                  <a:pt x="4111198" y="39936"/>
                  <a:pt x="4085617" y="48639"/>
                  <a:pt x="4056434" y="58366"/>
                </a:cubicBezTo>
                <a:close/>
              </a:path>
            </a:pathLst>
          </a:custGeom>
          <a:solidFill>
            <a:srgbClr val="DF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82" name="Google Shape;982;p4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Example #1</a:t>
            </a:r>
            <a:endParaRPr/>
          </a:p>
        </p:txBody>
      </p:sp>
      <p:grpSp>
        <p:nvGrpSpPr>
          <p:cNvPr id="983" name="Google Shape;983;p42"/>
          <p:cNvGrpSpPr/>
          <p:nvPr/>
        </p:nvGrpSpPr>
        <p:grpSpPr>
          <a:xfrm>
            <a:off x="1751501" y="1368475"/>
            <a:ext cx="4726715" cy="2331624"/>
            <a:chOff x="-2863816" y="1556555"/>
            <a:chExt cx="3545036" cy="1748718"/>
          </a:xfrm>
        </p:grpSpPr>
        <p:sp>
          <p:nvSpPr>
            <p:cNvPr id="984" name="Google Shape;984;p42"/>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985" name="Google Shape;985;p42"/>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986" name="Google Shape;986;p42"/>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987" name="Google Shape;987;p42"/>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988" name="Google Shape;988;p42"/>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989" name="Google Shape;989;p42"/>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990" name="Google Shape;990;p42"/>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991" name="Google Shape;991;p42"/>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992" name="Google Shape;992;p42"/>
            <p:cNvCxnSpPr>
              <a:stCxn id="984" idx="6"/>
              <a:endCxn id="987"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993" name="Google Shape;993;p42"/>
            <p:cNvCxnSpPr>
              <a:stCxn id="987" idx="2"/>
              <a:endCxn id="984"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994" name="Google Shape;994;p42"/>
            <p:cNvCxnSpPr>
              <a:stCxn id="991" idx="2"/>
              <a:endCxn id="990"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5" name="Google Shape;995;p42"/>
            <p:cNvCxnSpPr>
              <a:stCxn id="990" idx="6"/>
              <a:endCxn id="991"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996" name="Google Shape;996;p42"/>
            <p:cNvCxnSpPr>
              <a:stCxn id="984" idx="3"/>
              <a:endCxn id="986"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997" name="Google Shape;997;p42"/>
            <p:cNvCxnSpPr>
              <a:stCxn id="986" idx="6"/>
              <a:endCxn id="987"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998" name="Google Shape;998;p42"/>
            <p:cNvCxnSpPr>
              <a:stCxn id="984" idx="7"/>
              <a:endCxn id="985"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999" name="Google Shape;999;p42"/>
            <p:cNvCxnSpPr>
              <a:stCxn id="985" idx="6"/>
              <a:endCxn id="988"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00" name="Google Shape;1000;p42"/>
            <p:cNvCxnSpPr>
              <a:stCxn id="988" idx="6"/>
              <a:endCxn id="989"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01" name="Google Shape;1001;p42"/>
            <p:cNvCxnSpPr>
              <a:stCxn id="991" idx="1"/>
              <a:endCxn id="988"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02" name="Google Shape;1002;p42"/>
            <p:cNvCxnSpPr>
              <a:stCxn id="989" idx="4"/>
              <a:endCxn id="991"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03" name="Google Shape;1003;p42"/>
            <p:cNvCxnSpPr>
              <a:stCxn id="985" idx="5"/>
              <a:endCxn id="990"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04" name="Google Shape;1004;p42"/>
            <p:cNvCxnSpPr>
              <a:stCxn id="985" idx="4"/>
              <a:endCxn id="987"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05" name="Google Shape;1005;p42"/>
            <p:cNvCxnSpPr>
              <a:stCxn id="987" idx="5"/>
              <a:endCxn id="990"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06" name="Google Shape;1006;p42"/>
            <p:cNvCxnSpPr>
              <a:stCxn id="990" idx="3"/>
              <a:endCxn id="986"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07" name="Google Shape;1007;p42"/>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8" name="Google Shape;1008;p42"/>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09" name="Google Shape;1009;p42"/>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0" name="Google Shape;1010;p42"/>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1" name="Google Shape;1011;p42"/>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12" name="Google Shape;1012;p42"/>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13" name="Google Shape;1013;p42"/>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14" name="Google Shape;1014;p42"/>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5" name="Google Shape;1015;p42"/>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16" name="Google Shape;1016;p42"/>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17" name="Google Shape;1017;p42"/>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18" name="Google Shape;1018;p42"/>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19" name="Google Shape;1019;p42"/>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20" name="Google Shape;1020;p42"/>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21" name="Google Shape;1021;p42"/>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22" name="Google Shape;1022;p42"/>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23" name="Google Shape;1023;p42"/>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4" name="Google Shape;1024;p42"/>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25" name="Google Shape;1025;p42"/>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26" name="Google Shape;1026;p42"/>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27" name="Google Shape;1027;p42"/>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28" name="Google Shape;1028;p42"/>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29" name="Google Shape;1029;p42"/>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30" name="Google Shape;1030;p42"/>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aphicFrame>
        <p:nvGraphicFramePr>
          <p:cNvPr id="1031" name="Google Shape;1031;p42"/>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32" name="Google Shape;1032;p42"/>
          <p:cNvSpPr txBox="1"/>
          <p:nvPr/>
        </p:nvSpPr>
        <p:spPr>
          <a:xfrm>
            <a:off x="1352173"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a:t>Two vertices are </a:t>
            </a:r>
            <a:r>
              <a:rPr lang="en-US" b="1">
                <a:solidFill>
                  <a:srgbClr val="4C3283"/>
                </a:solidFill>
              </a:rPr>
              <a:t>connected</a:t>
            </a:r>
            <a:r>
              <a:rPr lang="en-US"/>
              <a:t> if there is a path between them</a:t>
            </a:r>
            <a:endParaRPr/>
          </a:p>
          <a:p>
            <a:pPr marL="457200" lvl="0" indent="-368300" algn="l" rtl="0">
              <a:lnSpc>
                <a:spcPct val="90000"/>
              </a:lnSpc>
              <a:spcBef>
                <a:spcPts val="400"/>
              </a:spcBef>
              <a:spcAft>
                <a:spcPts val="0"/>
              </a:spcAft>
              <a:buSzPts val="2200"/>
              <a:buChar char="●"/>
            </a:pPr>
            <a:r>
              <a:rPr lang="en-US" sz="2200"/>
              <a:t>If all the vertices are connected, we say the graph is </a:t>
            </a:r>
            <a:r>
              <a:rPr lang="en-US" sz="2200" b="1">
                <a:solidFill>
                  <a:srgbClr val="4C3283"/>
                </a:solidFill>
              </a:rPr>
              <a:t>connected</a:t>
            </a:r>
            <a:endParaRPr sz="2200" b="1">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a:t>A directed graph is </a:t>
            </a:r>
            <a:r>
              <a:rPr lang="en-US" sz="2200" b="1">
                <a:solidFill>
                  <a:srgbClr val="4C3283"/>
                </a:solidFill>
              </a:rPr>
              <a:t>weakly connected</a:t>
            </a:r>
            <a:r>
              <a:rPr lang="en-US" sz="2200"/>
              <a:t> if replacing every directed edge with an undirected edge results in a connected graph</a:t>
            </a:r>
            <a:endParaRPr sz="2200"/>
          </a:p>
          <a:p>
            <a:pPr marL="1371600" lvl="1" indent="-368300" algn="l" rtl="0">
              <a:lnSpc>
                <a:spcPct val="90000"/>
              </a:lnSpc>
              <a:spcBef>
                <a:spcPts val="0"/>
              </a:spcBef>
              <a:spcAft>
                <a:spcPts val="0"/>
              </a:spcAft>
              <a:buSzPts val="2200"/>
              <a:buChar char="○"/>
            </a:pPr>
            <a:r>
              <a:rPr lang="en-US" sz="2200"/>
              <a:t>A directed graph is</a:t>
            </a:r>
            <a:r>
              <a:rPr lang="en-US" sz="2200" b="1">
                <a:solidFill>
                  <a:srgbClr val="4C3283"/>
                </a:solidFill>
              </a:rPr>
              <a:t> strongly connected</a:t>
            </a:r>
            <a:r>
              <a:rPr lang="en-US" sz="2200"/>
              <a:t> if a directed path exists between every pair of vertices</a:t>
            </a:r>
            <a:endParaRPr sz="2200"/>
          </a:p>
          <a:p>
            <a:pPr marL="457200" lvl="0" indent="-368300" algn="l" rtl="0">
              <a:lnSpc>
                <a:spcPct val="90000"/>
              </a:lnSpc>
              <a:spcBef>
                <a:spcPts val="0"/>
              </a:spcBef>
              <a:spcAft>
                <a:spcPts val="0"/>
              </a:spcAft>
              <a:buSzPts val="2200"/>
              <a:buChar char="●"/>
            </a:pPr>
            <a:r>
              <a:rPr lang="en-US" sz="2200"/>
              <a:t>The number of edges leaving a vertex is its </a:t>
            </a:r>
            <a:r>
              <a:rPr lang="en-US" sz="2200" b="1">
                <a:solidFill>
                  <a:srgbClr val="4C3283"/>
                </a:solidFill>
              </a:rPr>
              <a:t>degree</a:t>
            </a:r>
            <a:br>
              <a:rPr lang="en-US" b="1">
                <a:solidFill>
                  <a:srgbClr val="73B5E4"/>
                </a:solidFill>
              </a:rPr>
            </a:br>
            <a:endParaRPr b="1">
              <a:solidFill>
                <a:srgbClr val="73B5E4"/>
              </a:solidFill>
            </a:endParaRPr>
          </a:p>
          <a:p>
            <a:pPr marL="0" lvl="0" indent="0" algn="l" rtl="0">
              <a:lnSpc>
                <a:spcPct val="90000"/>
              </a:lnSpc>
              <a:spcBef>
                <a:spcPts val="1600"/>
              </a:spcBef>
              <a:spcAft>
                <a:spcPts val="0"/>
              </a:spcAft>
              <a:buNone/>
            </a:pPr>
            <a:r>
              <a:rPr lang="en-US"/>
              <a:t>A </a:t>
            </a:r>
            <a:r>
              <a:rPr lang="en-US" b="1">
                <a:solidFill>
                  <a:srgbClr val="4C3283"/>
                </a:solidFill>
              </a:rPr>
              <a:t>path</a:t>
            </a:r>
            <a:r>
              <a:rPr lang="en-US"/>
              <a:t> is a sequence of vertices connected by edges</a:t>
            </a:r>
            <a:endParaRPr/>
          </a:p>
          <a:p>
            <a:pPr marL="457200" lvl="0" indent="-368300" algn="l" rtl="0">
              <a:lnSpc>
                <a:spcPct val="90000"/>
              </a:lnSpc>
              <a:spcBef>
                <a:spcPts val="400"/>
              </a:spcBef>
              <a:spcAft>
                <a:spcPts val="0"/>
              </a:spcAft>
              <a:buSzPts val="2200"/>
              <a:buChar char="●"/>
            </a:pPr>
            <a:r>
              <a:rPr lang="en-US" sz="2200"/>
              <a:t>A </a:t>
            </a:r>
            <a:r>
              <a:rPr lang="en-US" sz="2200" b="1">
                <a:solidFill>
                  <a:srgbClr val="4C3283"/>
                </a:solidFill>
              </a:rPr>
              <a:t>simple path </a:t>
            </a:r>
            <a:r>
              <a:rPr lang="en-US" sz="2200"/>
              <a:t>is a path without repeated vertices</a:t>
            </a:r>
            <a:endParaRPr sz="2200"/>
          </a:p>
          <a:p>
            <a:pPr marL="457200" lvl="0" indent="-368300" algn="l" rtl="0">
              <a:lnSpc>
                <a:spcPct val="90000"/>
              </a:lnSpc>
              <a:spcBef>
                <a:spcPts val="0"/>
              </a:spcBef>
              <a:spcAft>
                <a:spcPts val="0"/>
              </a:spcAft>
              <a:buSzPts val="2200"/>
              <a:buChar char="●"/>
            </a:pPr>
            <a:r>
              <a:rPr lang="en-US" sz="2200"/>
              <a:t>A </a:t>
            </a:r>
            <a:r>
              <a:rPr lang="en-US" sz="2200" b="1">
                <a:solidFill>
                  <a:srgbClr val="4C3283"/>
                </a:solidFill>
              </a:rPr>
              <a:t>cycle</a:t>
            </a:r>
            <a:r>
              <a:rPr lang="en-US" sz="2200"/>
              <a:t> is a path whose first and last vertices are the same</a:t>
            </a:r>
            <a:endParaRPr sz="2200"/>
          </a:p>
          <a:p>
            <a:pPr marL="914400" lvl="1" indent="-342900" algn="l" rtl="0">
              <a:lnSpc>
                <a:spcPct val="90000"/>
              </a:lnSpc>
              <a:spcBef>
                <a:spcPts val="0"/>
              </a:spcBef>
              <a:spcAft>
                <a:spcPts val="0"/>
              </a:spcAft>
              <a:buSzPts val="1800"/>
              <a:buChar char="○"/>
            </a:pPr>
            <a:r>
              <a:rPr lang="en-US" sz="1800"/>
              <a:t>A graph with a cycle is </a:t>
            </a:r>
            <a:r>
              <a:rPr lang="en-US" sz="1800" b="1">
                <a:solidFill>
                  <a:srgbClr val="4C3283"/>
                </a:solidFill>
              </a:rPr>
              <a:t>cyclic</a:t>
            </a:r>
            <a:endParaRPr sz="180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Dijkstra’s Algorithm: Interpreting the Results</a:t>
            </a:r>
            <a:endParaRPr/>
          </a:p>
        </p:txBody>
      </p:sp>
      <p:sp>
        <p:nvSpPr>
          <p:cNvPr id="1040" name="Google Shape;1040;p43"/>
          <p:cNvSpPr txBox="1">
            <a:spLocks noGrp="1"/>
          </p:cNvSpPr>
          <p:nvPr>
            <p:ph type="body" idx="1"/>
          </p:nvPr>
        </p:nvSpPr>
        <p:spPr>
          <a:xfrm>
            <a:off x="6682150" y="1329375"/>
            <a:ext cx="5286600" cy="1506600"/>
          </a:xfrm>
          <a:prstGeom prst="rect">
            <a:avLst/>
          </a:prstGeom>
          <a:noFill/>
          <a:ln>
            <a:noFill/>
          </a:ln>
        </p:spPr>
        <p:txBody>
          <a:bodyPr spcFirstLastPara="1" wrap="square" lIns="45700" tIns="45700" rIns="45700" bIns="45700" anchor="t" anchorCtr="0">
            <a:normAutofit fontScale="92500" lnSpcReduction="20000"/>
          </a:bodyPr>
          <a:lstStyle/>
          <a:p>
            <a:pPr marL="0" lvl="0" indent="0" algn="l" rtl="0">
              <a:lnSpc>
                <a:spcPct val="90000"/>
              </a:lnSpc>
              <a:spcBef>
                <a:spcPts val="0"/>
              </a:spcBef>
              <a:spcAft>
                <a:spcPts val="0"/>
              </a:spcAft>
              <a:buSzPct val="100000"/>
              <a:buNone/>
            </a:pPr>
            <a:r>
              <a:rPr lang="en-US" sz="2000"/>
              <a:t>Now that we’re done, how do we get the path from A to E?</a:t>
            </a:r>
            <a:endParaRPr/>
          </a:p>
          <a:p>
            <a:pPr marL="91440" lvl="0" indent="-98425" algn="l" rtl="0">
              <a:lnSpc>
                <a:spcPct val="90000"/>
              </a:lnSpc>
              <a:spcBef>
                <a:spcPts val="1400"/>
              </a:spcBef>
              <a:spcAft>
                <a:spcPts val="0"/>
              </a:spcAft>
              <a:buSzPct val="100000"/>
              <a:buChar char="●"/>
            </a:pPr>
            <a:r>
              <a:rPr lang="en-US" sz="2000"/>
              <a:t>Follow edgeTo backpointers!</a:t>
            </a:r>
            <a:endParaRPr/>
          </a:p>
          <a:p>
            <a:pPr marL="91440" lvl="0" indent="-98425" algn="l" rtl="0">
              <a:lnSpc>
                <a:spcPct val="90000"/>
              </a:lnSpc>
              <a:spcBef>
                <a:spcPts val="1400"/>
              </a:spcBef>
              <a:spcAft>
                <a:spcPts val="0"/>
              </a:spcAft>
              <a:buSzPct val="100000"/>
              <a:buChar char="●"/>
            </a:pPr>
            <a:r>
              <a:rPr lang="en-US" sz="2000"/>
              <a:t>distTo and edgeTo make up the </a:t>
            </a:r>
            <a:r>
              <a:rPr lang="en-US" sz="2000" b="1"/>
              <a:t>shortest path tree</a:t>
            </a:r>
            <a:endParaRPr sz="2000"/>
          </a:p>
          <a:p>
            <a:pPr marL="91440" lvl="0" indent="0" algn="l" rtl="0">
              <a:lnSpc>
                <a:spcPct val="90000"/>
              </a:lnSpc>
              <a:spcBef>
                <a:spcPts val="1400"/>
              </a:spcBef>
              <a:spcAft>
                <a:spcPts val="0"/>
              </a:spcAft>
              <a:buSzPct val="100000"/>
              <a:buNone/>
            </a:pPr>
            <a:endParaRPr sz="2000"/>
          </a:p>
        </p:txBody>
      </p:sp>
      <p:sp>
        <p:nvSpPr>
          <p:cNvPr id="1041" name="Google Shape;1041;p43"/>
          <p:cNvSpPr txBox="1"/>
          <p:nvPr/>
        </p:nvSpPr>
        <p:spPr>
          <a:xfrm>
            <a:off x="1352075" y="4883675"/>
            <a:ext cx="4123500" cy="831000"/>
          </a:xfrm>
          <a:prstGeom prst="rect">
            <a:avLst/>
          </a:prstGeom>
          <a:solidFill>
            <a:srgbClr val="E7F1FA"/>
          </a:solidFill>
          <a:ln w="1905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Quattrocento Sans"/>
                <a:ea typeface="Quattrocento Sans"/>
                <a:cs typeface="Quattrocento Sans"/>
                <a:sym typeface="Quattrocento Sans"/>
              </a:rPr>
              <a:t>Order Added to Known Set:</a:t>
            </a:r>
            <a:endParaRPr>
              <a:latin typeface="Quattrocento Sans"/>
              <a:ea typeface="Quattrocento Sans"/>
              <a:cs typeface="Quattrocento Sans"/>
              <a:sym typeface="Quattrocento Sans"/>
            </a:endParaRPr>
          </a:p>
          <a:p>
            <a:pPr marL="0" marR="0" lvl="0" indent="0" algn="l" rtl="0">
              <a:spcBef>
                <a:spcPts val="0"/>
              </a:spcBef>
              <a:spcAft>
                <a:spcPts val="0"/>
              </a:spcAft>
              <a:buNone/>
            </a:pPr>
            <a:r>
              <a:rPr lang="en-US" sz="2400">
                <a:solidFill>
                  <a:schemeClr val="dk1"/>
                </a:solidFill>
                <a:latin typeface="Quattrocento Sans"/>
                <a:ea typeface="Quattrocento Sans"/>
                <a:cs typeface="Quattrocento Sans"/>
                <a:sym typeface="Quattrocento Sans"/>
              </a:rPr>
              <a:t>A, C, B, D, F, H, G, E</a:t>
            </a:r>
            <a:endParaRPr>
              <a:latin typeface="Quattrocento Sans"/>
              <a:ea typeface="Quattrocento Sans"/>
              <a:cs typeface="Quattrocento Sans"/>
              <a:sym typeface="Quattrocento Sans"/>
            </a:endParaRPr>
          </a:p>
        </p:txBody>
      </p:sp>
      <p:grpSp>
        <p:nvGrpSpPr>
          <p:cNvPr id="1042" name="Google Shape;1042;p43"/>
          <p:cNvGrpSpPr/>
          <p:nvPr/>
        </p:nvGrpSpPr>
        <p:grpSpPr>
          <a:xfrm>
            <a:off x="1751501" y="1368475"/>
            <a:ext cx="4726715" cy="2331624"/>
            <a:chOff x="-2863816" y="1556555"/>
            <a:chExt cx="3545036" cy="1748718"/>
          </a:xfrm>
        </p:grpSpPr>
        <p:sp>
          <p:nvSpPr>
            <p:cNvPr id="1043" name="Google Shape;1043;p43"/>
            <p:cNvSpPr/>
            <p:nvPr/>
          </p:nvSpPr>
          <p:spPr>
            <a:xfrm>
              <a:off x="-2576330" y="1806476"/>
              <a:ext cx="285750" cy="285750"/>
            </a:xfrm>
            <a:prstGeom prst="ellipse">
              <a:avLst/>
            </a:prstGeom>
            <a:solidFill>
              <a:srgbClr val="7DC491"/>
            </a:solidFill>
            <a:ln w="381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A</a:t>
              </a:r>
              <a:endParaRPr/>
            </a:p>
          </p:txBody>
        </p:sp>
        <p:sp>
          <p:nvSpPr>
            <p:cNvPr id="1044" name="Google Shape;1044;p43"/>
            <p:cNvSpPr/>
            <p:nvPr/>
          </p:nvSpPr>
          <p:spPr>
            <a:xfrm>
              <a:off x="-1319030" y="17493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B</a:t>
              </a:r>
              <a:endParaRPr/>
            </a:p>
          </p:txBody>
        </p:sp>
        <p:sp>
          <p:nvSpPr>
            <p:cNvPr id="1045" name="Google Shape;1045;p43"/>
            <p:cNvSpPr/>
            <p:nvPr/>
          </p:nvSpPr>
          <p:spPr>
            <a:xfrm>
              <a:off x="-2690630" y="27208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D</a:t>
              </a:r>
              <a:endParaRPr/>
            </a:p>
          </p:txBody>
        </p:sp>
        <p:sp>
          <p:nvSpPr>
            <p:cNvPr id="1046" name="Google Shape;1046;p43"/>
            <p:cNvSpPr/>
            <p:nvPr/>
          </p:nvSpPr>
          <p:spPr>
            <a:xfrm>
              <a:off x="-1490480" y="254942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C</a:t>
              </a:r>
              <a:endParaRPr/>
            </a:p>
          </p:txBody>
        </p:sp>
        <p:sp>
          <p:nvSpPr>
            <p:cNvPr id="1047" name="Google Shape;1047;p43"/>
            <p:cNvSpPr/>
            <p:nvPr/>
          </p:nvSpPr>
          <p:spPr>
            <a:xfrm>
              <a:off x="-34748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F</a:t>
              </a:r>
              <a:endParaRPr/>
            </a:p>
          </p:txBody>
        </p:sp>
        <p:sp>
          <p:nvSpPr>
            <p:cNvPr id="1048" name="Google Shape;1048;p43"/>
            <p:cNvSpPr/>
            <p:nvPr/>
          </p:nvSpPr>
          <p:spPr>
            <a:xfrm>
              <a:off x="395470" y="18064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H</a:t>
              </a:r>
              <a:endParaRPr/>
            </a:p>
          </p:txBody>
        </p:sp>
        <p:sp>
          <p:nvSpPr>
            <p:cNvPr id="1049" name="Google Shape;1049;p43"/>
            <p:cNvSpPr/>
            <p:nvPr/>
          </p:nvSpPr>
          <p:spPr>
            <a:xfrm>
              <a:off x="-804680" y="28351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E</a:t>
              </a:r>
              <a:endParaRPr/>
            </a:p>
          </p:txBody>
        </p:sp>
        <p:sp>
          <p:nvSpPr>
            <p:cNvPr id="1050" name="Google Shape;1050;p43"/>
            <p:cNvSpPr/>
            <p:nvPr/>
          </p:nvSpPr>
          <p:spPr>
            <a:xfrm>
              <a:off x="-61730" y="2377976"/>
              <a:ext cx="285750" cy="285750"/>
            </a:xfrm>
            <a:prstGeom prst="ellipse">
              <a:avLst/>
            </a:prstGeom>
            <a:solidFill>
              <a:srgbClr val="D8D8D8"/>
            </a:solidFill>
            <a:ln w="1905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7F7F7F"/>
                  </a:solidFill>
                  <a:latin typeface="Calibri"/>
                  <a:ea typeface="Calibri"/>
                  <a:cs typeface="Calibri"/>
                  <a:sym typeface="Calibri"/>
                </a:rPr>
                <a:t>G</a:t>
              </a:r>
              <a:endParaRPr/>
            </a:p>
          </p:txBody>
        </p:sp>
        <p:cxnSp>
          <p:nvCxnSpPr>
            <p:cNvPr id="1051" name="Google Shape;1051;p43"/>
            <p:cNvCxnSpPr>
              <a:stCxn id="1043" idx="6"/>
              <a:endCxn id="1046" idx="1"/>
            </p:cNvCxnSpPr>
            <p:nvPr/>
          </p:nvCxnSpPr>
          <p:spPr>
            <a:xfrm>
              <a:off x="-2290580" y="1949351"/>
              <a:ext cx="841800" cy="642000"/>
            </a:xfrm>
            <a:prstGeom prst="curvedConnector2">
              <a:avLst/>
            </a:prstGeom>
            <a:noFill/>
            <a:ln w="9525" cap="flat" cmpd="sng">
              <a:solidFill>
                <a:srgbClr val="A5A5A5"/>
              </a:solidFill>
              <a:prstDash val="dash"/>
              <a:round/>
              <a:headEnd type="none" w="med" len="med"/>
              <a:tailEnd type="triangle" w="med" len="med"/>
            </a:ln>
          </p:spPr>
        </p:cxnSp>
        <p:cxnSp>
          <p:nvCxnSpPr>
            <p:cNvPr id="1052" name="Google Shape;1052;p43"/>
            <p:cNvCxnSpPr>
              <a:stCxn id="1046" idx="2"/>
              <a:endCxn id="1043" idx="4"/>
            </p:cNvCxnSpPr>
            <p:nvPr/>
          </p:nvCxnSpPr>
          <p:spPr>
            <a:xfrm rot="10800000">
              <a:off x="-2433380" y="2092301"/>
              <a:ext cx="942900" cy="600000"/>
            </a:xfrm>
            <a:prstGeom prst="curvedConnector2">
              <a:avLst/>
            </a:prstGeom>
            <a:noFill/>
            <a:ln w="9525" cap="flat" cmpd="sng">
              <a:solidFill>
                <a:srgbClr val="A5A5A5"/>
              </a:solidFill>
              <a:prstDash val="dash"/>
              <a:round/>
              <a:headEnd type="none" w="med" len="med"/>
              <a:tailEnd type="triangle" w="med" len="med"/>
            </a:ln>
          </p:spPr>
        </p:cxnSp>
        <p:cxnSp>
          <p:nvCxnSpPr>
            <p:cNvPr id="1053" name="Google Shape;1053;p43"/>
            <p:cNvCxnSpPr>
              <a:stCxn id="1050" idx="2"/>
              <a:endCxn id="1049" idx="0"/>
            </p:cNvCxnSpPr>
            <p:nvPr/>
          </p:nvCxnSpPr>
          <p:spPr>
            <a:xfrm flipH="1">
              <a:off x="-661730" y="25208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4" name="Google Shape;1054;p43"/>
            <p:cNvCxnSpPr>
              <a:stCxn id="1049" idx="6"/>
              <a:endCxn id="1050" idx="4"/>
            </p:cNvCxnSpPr>
            <p:nvPr/>
          </p:nvCxnSpPr>
          <p:spPr>
            <a:xfrm rot="10800000" flipH="1">
              <a:off x="-518930" y="2663651"/>
              <a:ext cx="600000" cy="314400"/>
            </a:xfrm>
            <a:prstGeom prst="curvedConnector2">
              <a:avLst/>
            </a:prstGeom>
            <a:noFill/>
            <a:ln w="9525" cap="flat" cmpd="sng">
              <a:solidFill>
                <a:srgbClr val="A5A5A5"/>
              </a:solidFill>
              <a:prstDash val="dash"/>
              <a:round/>
              <a:headEnd type="none" w="med" len="med"/>
              <a:tailEnd type="triangle" w="med" len="med"/>
            </a:ln>
          </p:spPr>
        </p:cxnSp>
        <p:cxnSp>
          <p:nvCxnSpPr>
            <p:cNvPr id="1055" name="Google Shape;1055;p43"/>
            <p:cNvCxnSpPr>
              <a:stCxn id="1043" idx="3"/>
              <a:endCxn id="1045" idx="0"/>
            </p:cNvCxnSpPr>
            <p:nvPr/>
          </p:nvCxnSpPr>
          <p:spPr>
            <a:xfrm flipH="1">
              <a:off x="-2547683" y="2050379"/>
              <a:ext cx="13200" cy="670500"/>
            </a:xfrm>
            <a:prstGeom prst="straightConnector1">
              <a:avLst/>
            </a:prstGeom>
            <a:noFill/>
            <a:ln w="9525" cap="flat" cmpd="sng">
              <a:solidFill>
                <a:srgbClr val="A5A5A5"/>
              </a:solidFill>
              <a:prstDash val="dash"/>
              <a:round/>
              <a:headEnd type="none" w="med" len="med"/>
              <a:tailEnd type="triangle" w="med" len="med"/>
            </a:ln>
          </p:spPr>
        </p:cxnSp>
        <p:cxnSp>
          <p:nvCxnSpPr>
            <p:cNvPr id="1056" name="Google Shape;1056;p43"/>
            <p:cNvCxnSpPr>
              <a:stCxn id="1045" idx="6"/>
              <a:endCxn id="1046" idx="3"/>
            </p:cNvCxnSpPr>
            <p:nvPr/>
          </p:nvCxnSpPr>
          <p:spPr>
            <a:xfrm rot="10800000" flipH="1">
              <a:off x="-2404880" y="2793251"/>
              <a:ext cx="956100" cy="70500"/>
            </a:xfrm>
            <a:prstGeom prst="straightConnector1">
              <a:avLst/>
            </a:prstGeom>
            <a:noFill/>
            <a:ln w="9525" cap="flat" cmpd="sng">
              <a:solidFill>
                <a:srgbClr val="A5A5A5"/>
              </a:solidFill>
              <a:prstDash val="dash"/>
              <a:round/>
              <a:headEnd type="none" w="med" len="med"/>
              <a:tailEnd type="triangle" w="med" len="med"/>
            </a:ln>
          </p:spPr>
        </p:cxnSp>
        <p:cxnSp>
          <p:nvCxnSpPr>
            <p:cNvPr id="1057" name="Google Shape;1057;p43"/>
            <p:cNvCxnSpPr>
              <a:stCxn id="1043" idx="7"/>
              <a:endCxn id="1044" idx="2"/>
            </p:cNvCxnSpPr>
            <p:nvPr/>
          </p:nvCxnSpPr>
          <p:spPr>
            <a:xfrm>
              <a:off x="-2332427" y="1848323"/>
              <a:ext cx="1013400" cy="43800"/>
            </a:xfrm>
            <a:prstGeom prst="straightConnector1">
              <a:avLst/>
            </a:prstGeom>
            <a:noFill/>
            <a:ln w="9525" cap="flat" cmpd="sng">
              <a:solidFill>
                <a:srgbClr val="A5A5A5"/>
              </a:solidFill>
              <a:prstDash val="dash"/>
              <a:round/>
              <a:headEnd type="none" w="med" len="med"/>
              <a:tailEnd type="triangle" w="med" len="med"/>
            </a:ln>
          </p:spPr>
        </p:cxnSp>
        <p:cxnSp>
          <p:nvCxnSpPr>
            <p:cNvPr id="1058" name="Google Shape;1058;p43"/>
            <p:cNvCxnSpPr>
              <a:stCxn id="1044" idx="6"/>
              <a:endCxn id="1047" idx="2"/>
            </p:cNvCxnSpPr>
            <p:nvPr/>
          </p:nvCxnSpPr>
          <p:spPr>
            <a:xfrm>
              <a:off x="-1033280" y="1892201"/>
              <a:ext cx="685800" cy="57000"/>
            </a:xfrm>
            <a:prstGeom prst="straightConnector1">
              <a:avLst/>
            </a:prstGeom>
            <a:noFill/>
            <a:ln w="9525" cap="flat" cmpd="sng">
              <a:solidFill>
                <a:srgbClr val="A5A5A5"/>
              </a:solidFill>
              <a:prstDash val="dash"/>
              <a:round/>
              <a:headEnd type="none" w="med" len="med"/>
              <a:tailEnd type="triangle" w="med" len="med"/>
            </a:ln>
          </p:spPr>
        </p:cxnSp>
        <p:cxnSp>
          <p:nvCxnSpPr>
            <p:cNvPr id="1059" name="Google Shape;1059;p43"/>
            <p:cNvCxnSpPr>
              <a:stCxn id="1047" idx="6"/>
              <a:endCxn id="1048" idx="2"/>
            </p:cNvCxnSpPr>
            <p:nvPr/>
          </p:nvCxnSpPr>
          <p:spPr>
            <a:xfrm>
              <a:off x="-61730" y="1949351"/>
              <a:ext cx="457200" cy="0"/>
            </a:xfrm>
            <a:prstGeom prst="straightConnector1">
              <a:avLst/>
            </a:prstGeom>
            <a:noFill/>
            <a:ln w="9525" cap="flat" cmpd="sng">
              <a:solidFill>
                <a:srgbClr val="A5A5A5"/>
              </a:solidFill>
              <a:prstDash val="dash"/>
              <a:round/>
              <a:headEnd type="none" w="med" len="med"/>
              <a:tailEnd type="triangle" w="med" len="med"/>
            </a:ln>
          </p:spPr>
        </p:cxnSp>
        <p:cxnSp>
          <p:nvCxnSpPr>
            <p:cNvPr id="1060" name="Google Shape;1060;p43"/>
            <p:cNvCxnSpPr>
              <a:stCxn id="1050" idx="1"/>
              <a:endCxn id="1047" idx="4"/>
            </p:cNvCxnSpPr>
            <p:nvPr/>
          </p:nvCxnSpPr>
          <p:spPr>
            <a:xfrm rot="10800000">
              <a:off x="-204683" y="2092223"/>
              <a:ext cx="184800" cy="327600"/>
            </a:xfrm>
            <a:prstGeom prst="straightConnector1">
              <a:avLst/>
            </a:prstGeom>
            <a:noFill/>
            <a:ln w="9525" cap="flat" cmpd="sng">
              <a:solidFill>
                <a:srgbClr val="A5A5A5"/>
              </a:solidFill>
              <a:prstDash val="dash"/>
              <a:round/>
              <a:headEnd type="none" w="med" len="med"/>
              <a:tailEnd type="triangle" w="med" len="med"/>
            </a:ln>
          </p:spPr>
        </p:cxnSp>
        <p:cxnSp>
          <p:nvCxnSpPr>
            <p:cNvPr id="1061" name="Google Shape;1061;p43"/>
            <p:cNvCxnSpPr>
              <a:stCxn id="1048" idx="4"/>
              <a:endCxn id="1050" idx="7"/>
            </p:cNvCxnSpPr>
            <p:nvPr/>
          </p:nvCxnSpPr>
          <p:spPr>
            <a:xfrm flipH="1">
              <a:off x="182245" y="2092226"/>
              <a:ext cx="356100" cy="327600"/>
            </a:xfrm>
            <a:prstGeom prst="straightConnector1">
              <a:avLst/>
            </a:prstGeom>
            <a:noFill/>
            <a:ln w="9525" cap="flat" cmpd="sng">
              <a:solidFill>
                <a:srgbClr val="A5A5A5"/>
              </a:solidFill>
              <a:prstDash val="dash"/>
              <a:round/>
              <a:headEnd type="none" w="med" len="med"/>
              <a:tailEnd type="triangle" w="med" len="med"/>
            </a:ln>
          </p:spPr>
        </p:cxnSp>
        <p:cxnSp>
          <p:nvCxnSpPr>
            <p:cNvPr id="1062" name="Google Shape;1062;p43"/>
            <p:cNvCxnSpPr>
              <a:stCxn id="1044" idx="5"/>
              <a:endCxn id="1049" idx="1"/>
            </p:cNvCxnSpPr>
            <p:nvPr/>
          </p:nvCxnSpPr>
          <p:spPr>
            <a:xfrm>
              <a:off x="-1075127" y="1993229"/>
              <a:ext cx="312300" cy="883800"/>
            </a:xfrm>
            <a:prstGeom prst="straightConnector1">
              <a:avLst/>
            </a:prstGeom>
            <a:noFill/>
            <a:ln w="9525" cap="flat" cmpd="sng">
              <a:solidFill>
                <a:srgbClr val="A5A5A5"/>
              </a:solidFill>
              <a:prstDash val="dash"/>
              <a:round/>
              <a:headEnd type="none" w="med" len="med"/>
              <a:tailEnd type="triangle" w="med" len="med"/>
            </a:ln>
          </p:spPr>
        </p:cxnSp>
        <p:cxnSp>
          <p:nvCxnSpPr>
            <p:cNvPr id="1063" name="Google Shape;1063;p43"/>
            <p:cNvCxnSpPr>
              <a:stCxn id="1044" idx="4"/>
              <a:endCxn id="1046" idx="0"/>
            </p:cNvCxnSpPr>
            <p:nvPr/>
          </p:nvCxnSpPr>
          <p:spPr>
            <a:xfrm flipH="1">
              <a:off x="-1347455" y="2035076"/>
              <a:ext cx="171300" cy="514500"/>
            </a:xfrm>
            <a:prstGeom prst="straightConnector1">
              <a:avLst/>
            </a:prstGeom>
            <a:noFill/>
            <a:ln w="9525" cap="flat" cmpd="sng">
              <a:solidFill>
                <a:srgbClr val="A5A5A5"/>
              </a:solidFill>
              <a:prstDash val="dash"/>
              <a:round/>
              <a:headEnd type="none" w="med" len="med"/>
              <a:tailEnd type="triangle" w="med" len="med"/>
            </a:ln>
          </p:spPr>
        </p:cxnSp>
        <p:cxnSp>
          <p:nvCxnSpPr>
            <p:cNvPr id="1064" name="Google Shape;1064;p43"/>
            <p:cNvCxnSpPr>
              <a:stCxn id="1046" idx="5"/>
              <a:endCxn id="1049" idx="2"/>
            </p:cNvCxnSpPr>
            <p:nvPr/>
          </p:nvCxnSpPr>
          <p:spPr>
            <a:xfrm>
              <a:off x="-1246577" y="2793329"/>
              <a:ext cx="441900" cy="184800"/>
            </a:xfrm>
            <a:prstGeom prst="straightConnector1">
              <a:avLst/>
            </a:prstGeom>
            <a:noFill/>
            <a:ln w="9525" cap="flat" cmpd="sng">
              <a:solidFill>
                <a:srgbClr val="A5A5A5"/>
              </a:solidFill>
              <a:prstDash val="dash"/>
              <a:round/>
              <a:headEnd type="none" w="med" len="med"/>
              <a:tailEnd type="triangle" w="med" len="med"/>
            </a:ln>
          </p:spPr>
        </p:cxnSp>
        <p:cxnSp>
          <p:nvCxnSpPr>
            <p:cNvPr id="1065" name="Google Shape;1065;p43"/>
            <p:cNvCxnSpPr>
              <a:stCxn id="1049" idx="3"/>
              <a:endCxn id="1045" idx="5"/>
            </p:cNvCxnSpPr>
            <p:nvPr/>
          </p:nvCxnSpPr>
          <p:spPr>
            <a:xfrm rot="10800000">
              <a:off x="-2446733" y="2964779"/>
              <a:ext cx="1683900" cy="114300"/>
            </a:xfrm>
            <a:prstGeom prst="straightConnector1">
              <a:avLst/>
            </a:prstGeom>
            <a:noFill/>
            <a:ln w="9525" cap="flat" cmpd="sng">
              <a:solidFill>
                <a:srgbClr val="A5A5A5"/>
              </a:solidFill>
              <a:prstDash val="dash"/>
              <a:round/>
              <a:headEnd type="none" w="med" len="med"/>
              <a:tailEnd type="triangle" w="med" len="med"/>
            </a:ln>
          </p:spPr>
        </p:cxnSp>
        <p:sp>
          <p:nvSpPr>
            <p:cNvPr id="1066" name="Google Shape;1066;p43"/>
            <p:cNvSpPr txBox="1"/>
            <p:nvPr/>
          </p:nvSpPr>
          <p:spPr>
            <a:xfrm>
              <a:off x="-1987629" y="16263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7" name="Google Shape;1067;p43"/>
            <p:cNvSpPr txBox="1"/>
            <p:nvPr/>
          </p:nvSpPr>
          <p:spPr>
            <a:xfrm>
              <a:off x="-828619" y="16856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68" name="Google Shape;1068;p43"/>
            <p:cNvSpPr txBox="1"/>
            <p:nvPr/>
          </p:nvSpPr>
          <p:spPr>
            <a:xfrm>
              <a:off x="12808" y="172729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69" name="Google Shape;1069;p43"/>
            <p:cNvSpPr txBox="1"/>
            <p:nvPr/>
          </p:nvSpPr>
          <p:spPr>
            <a:xfrm>
              <a:off x="33832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0" name="Google Shape;1070;p43"/>
            <p:cNvSpPr txBox="1"/>
            <p:nvPr/>
          </p:nvSpPr>
          <p:spPr>
            <a:xfrm>
              <a:off x="-1005925" y="219997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10</a:t>
              </a:r>
              <a:endParaRPr/>
            </a:p>
          </p:txBody>
        </p:sp>
        <p:sp>
          <p:nvSpPr>
            <p:cNvPr id="1071" name="Google Shape;1071;p43"/>
            <p:cNvSpPr txBox="1"/>
            <p:nvPr/>
          </p:nvSpPr>
          <p:spPr>
            <a:xfrm>
              <a:off x="-290330" y="214937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2" name="Google Shape;1072;p43"/>
            <p:cNvSpPr txBox="1"/>
            <p:nvPr/>
          </p:nvSpPr>
          <p:spPr>
            <a:xfrm>
              <a:off x="-540939" y="2355949"/>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3</a:t>
              </a:r>
              <a:endParaRPr/>
            </a:p>
          </p:txBody>
        </p:sp>
        <p:sp>
          <p:nvSpPr>
            <p:cNvPr id="1073" name="Google Shape;1073;p43"/>
            <p:cNvSpPr txBox="1"/>
            <p:nvPr/>
          </p:nvSpPr>
          <p:spPr>
            <a:xfrm>
              <a:off x="-304254" y="266372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4" name="Google Shape;1074;p43"/>
            <p:cNvSpPr txBox="1"/>
            <p:nvPr/>
          </p:nvSpPr>
          <p:spPr>
            <a:xfrm>
              <a:off x="-1182721" y="2630388"/>
              <a:ext cx="371737"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11</a:t>
              </a:r>
              <a:endParaRPr/>
            </a:p>
          </p:txBody>
        </p:sp>
        <p:sp>
          <p:nvSpPr>
            <p:cNvPr id="1075" name="Google Shape;1075;p43"/>
            <p:cNvSpPr txBox="1"/>
            <p:nvPr/>
          </p:nvSpPr>
          <p:spPr>
            <a:xfrm>
              <a:off x="-1709442" y="295902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7</a:t>
              </a:r>
              <a:endParaRPr/>
            </a:p>
          </p:txBody>
        </p:sp>
        <p:sp>
          <p:nvSpPr>
            <p:cNvPr id="1076" name="Google Shape;1076;p43"/>
            <p:cNvSpPr txBox="1"/>
            <p:nvPr/>
          </p:nvSpPr>
          <p:spPr>
            <a:xfrm>
              <a:off x="-1780944" y="1938535"/>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1</a:t>
              </a:r>
              <a:endParaRPr/>
            </a:p>
          </p:txBody>
        </p:sp>
        <p:sp>
          <p:nvSpPr>
            <p:cNvPr id="1077" name="Google Shape;1077;p43"/>
            <p:cNvSpPr txBox="1"/>
            <p:nvPr/>
          </p:nvSpPr>
          <p:spPr>
            <a:xfrm>
              <a:off x="-2004884" y="2360126"/>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9</a:t>
              </a:r>
              <a:endParaRPr/>
            </a:p>
          </p:txBody>
        </p:sp>
        <p:sp>
          <p:nvSpPr>
            <p:cNvPr id="1078" name="Google Shape;1078;p43"/>
            <p:cNvSpPr txBox="1"/>
            <p:nvPr/>
          </p:nvSpPr>
          <p:spPr>
            <a:xfrm>
              <a:off x="-2246869" y="260420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2</a:t>
              </a:r>
              <a:endParaRPr/>
            </a:p>
          </p:txBody>
        </p:sp>
        <p:sp>
          <p:nvSpPr>
            <p:cNvPr id="1079" name="Google Shape;1079;p43"/>
            <p:cNvSpPr txBox="1"/>
            <p:nvPr/>
          </p:nvSpPr>
          <p:spPr>
            <a:xfrm>
              <a:off x="-2735082" y="2243287"/>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4</a:t>
              </a:r>
              <a:endParaRPr/>
            </a:p>
          </p:txBody>
        </p:sp>
        <p:sp>
          <p:nvSpPr>
            <p:cNvPr id="1080" name="Google Shape;1080;p43"/>
            <p:cNvSpPr txBox="1"/>
            <p:nvPr/>
          </p:nvSpPr>
          <p:spPr>
            <a:xfrm>
              <a:off x="-1338040" y="2185094"/>
              <a:ext cx="255118" cy="3462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F7F7F"/>
                  </a:solidFill>
                  <a:latin typeface="Calibri"/>
                  <a:ea typeface="Calibri"/>
                  <a:cs typeface="Calibri"/>
                  <a:sym typeface="Calibri"/>
                </a:rPr>
                <a:t>5</a:t>
              </a:r>
              <a:endParaRPr/>
            </a:p>
          </p:txBody>
        </p:sp>
        <p:sp>
          <p:nvSpPr>
            <p:cNvPr id="1081" name="Google Shape;1081;p43"/>
            <p:cNvSpPr txBox="1"/>
            <p:nvPr/>
          </p:nvSpPr>
          <p:spPr>
            <a:xfrm>
              <a:off x="-1417640" y="155655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2</a:t>
              </a:r>
              <a:endParaRPr sz="2000">
                <a:solidFill>
                  <a:srgbClr val="FF0000"/>
                </a:solidFill>
                <a:latin typeface="Calibri"/>
                <a:ea typeface="Calibri"/>
                <a:cs typeface="Calibri"/>
                <a:sym typeface="Calibri"/>
              </a:endParaRPr>
            </a:p>
          </p:txBody>
        </p:sp>
        <p:sp>
          <p:nvSpPr>
            <p:cNvPr id="1082" name="Google Shape;1082;p43"/>
            <p:cNvSpPr txBox="1"/>
            <p:nvPr/>
          </p:nvSpPr>
          <p:spPr>
            <a:xfrm>
              <a:off x="-477173" y="160937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3" name="Google Shape;1083;p43"/>
            <p:cNvSpPr txBox="1"/>
            <p:nvPr/>
          </p:nvSpPr>
          <p:spPr>
            <a:xfrm>
              <a:off x="248635" y="162332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7</a:t>
              </a:r>
              <a:endParaRPr sz="2000">
                <a:solidFill>
                  <a:srgbClr val="FF0000"/>
                </a:solidFill>
                <a:latin typeface="Calibri"/>
                <a:ea typeface="Calibri"/>
                <a:cs typeface="Calibri"/>
                <a:sym typeface="Calibri"/>
              </a:endParaRPr>
            </a:p>
          </p:txBody>
        </p:sp>
        <p:sp>
          <p:nvSpPr>
            <p:cNvPr id="1084" name="Google Shape;1084;p43"/>
            <p:cNvSpPr txBox="1"/>
            <p:nvPr/>
          </p:nvSpPr>
          <p:spPr>
            <a:xfrm>
              <a:off x="-1531640" y="2269658"/>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a:t>
              </a:r>
              <a:endParaRPr sz="2000">
                <a:solidFill>
                  <a:srgbClr val="FF0000"/>
                </a:solidFill>
                <a:latin typeface="Calibri"/>
                <a:ea typeface="Calibri"/>
                <a:cs typeface="Calibri"/>
                <a:sym typeface="Calibri"/>
              </a:endParaRPr>
            </a:p>
          </p:txBody>
        </p:sp>
        <p:sp>
          <p:nvSpPr>
            <p:cNvPr id="1085" name="Google Shape;1085;p43"/>
            <p:cNvSpPr txBox="1"/>
            <p:nvPr/>
          </p:nvSpPr>
          <p:spPr>
            <a:xfrm>
              <a:off x="-2863816" y="2543734"/>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4</a:t>
              </a:r>
              <a:endParaRPr sz="2000">
                <a:solidFill>
                  <a:srgbClr val="FF0000"/>
                </a:solidFill>
                <a:latin typeface="Calibri"/>
                <a:ea typeface="Calibri"/>
                <a:cs typeface="Calibri"/>
                <a:sym typeface="Calibri"/>
              </a:endParaRPr>
            </a:p>
          </p:txBody>
        </p:sp>
        <p:sp>
          <p:nvSpPr>
            <p:cNvPr id="1086" name="Google Shape;1086;p43"/>
            <p:cNvSpPr txBox="1"/>
            <p:nvPr/>
          </p:nvSpPr>
          <p:spPr>
            <a:xfrm>
              <a:off x="-122920" y="2169351"/>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087" name="Google Shape;1087;p43"/>
            <p:cNvSpPr txBox="1"/>
            <p:nvPr/>
          </p:nvSpPr>
          <p:spPr>
            <a:xfrm>
              <a:off x="-865204" y="2562041"/>
              <a:ext cx="294792"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11</a:t>
              </a:r>
              <a:endParaRPr sz="2000">
                <a:solidFill>
                  <a:srgbClr val="FF0000"/>
                </a:solidFill>
                <a:latin typeface="Calibri"/>
                <a:ea typeface="Calibri"/>
                <a:cs typeface="Calibri"/>
                <a:sym typeface="Calibri"/>
              </a:endParaRPr>
            </a:p>
          </p:txBody>
        </p:sp>
        <p:sp>
          <p:nvSpPr>
            <p:cNvPr id="1088" name="Google Shape;1088;p43"/>
            <p:cNvSpPr txBox="1"/>
            <p:nvPr/>
          </p:nvSpPr>
          <p:spPr>
            <a:xfrm>
              <a:off x="-2684397" y="1600695"/>
              <a:ext cx="21664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089" name="Google Shape;1089;p43"/>
          <p:cNvSpPr txBox="1"/>
          <p:nvPr/>
        </p:nvSpPr>
        <p:spPr>
          <a:xfrm>
            <a:off x="1134936" y="1631014"/>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1090" name="Google Shape;1090;p43"/>
          <p:cNvSpPr txBox="1"/>
          <p:nvPr/>
        </p:nvSpPr>
        <p:spPr>
          <a:xfrm>
            <a:off x="7202249" y="2331584"/>
            <a:ext cx="3396378" cy="813514"/>
          </a:xfrm>
          <a:prstGeom prst="rect">
            <a:avLst/>
          </a:prstGeom>
          <a:noFill/>
          <a:ln>
            <a:noFill/>
          </a:ln>
        </p:spPr>
        <p:txBody>
          <a:bodyPr spcFirstLastPara="1" wrap="square" lIns="91425" tIns="45700" rIns="91425" bIns="45700" anchor="t" anchorCtr="0">
            <a:normAutofit/>
          </a:bodyPr>
          <a:lstStyle/>
          <a:p>
            <a:pPr marL="228600" marR="0" lvl="0" indent="-101600" algn="l" rtl="0">
              <a:lnSpc>
                <a:spcPct val="90000"/>
              </a:lnSpc>
              <a:spcBef>
                <a:spcPts val="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aphicFrame>
        <p:nvGraphicFramePr>
          <p:cNvPr id="1091" name="Google Shape;1091;p43"/>
          <p:cNvGraphicFramePr/>
          <p:nvPr/>
        </p:nvGraphicFramePr>
        <p:xfrm>
          <a:off x="6316888" y="3054960"/>
          <a:ext cx="4123600" cy="333746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gridCol w="1030900">
                  <a:extLst>
                    <a:ext uri="{9D8B030D-6E8A-4147-A177-3AD203B41FA5}">
                      <a16:colId xmlns:a16="http://schemas.microsoft.com/office/drawing/2014/main" val="20003"/>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Known?</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0</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2</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C</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D</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A</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E</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11</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4</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B</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G</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8</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65750">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H</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latin typeface="Quattrocento Sans"/>
                          <a:ea typeface="Quattrocento Sans"/>
                          <a:cs typeface="Quattrocento Sans"/>
                          <a:sym typeface="Quattrocento Sans"/>
                        </a:rPr>
                        <a:t>Y</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i="0" u="none" strike="noStrike" cap="none">
                          <a:solidFill>
                            <a:schemeClr val="dk1"/>
                          </a:solidFill>
                          <a:latin typeface="Quattrocento Sans"/>
                          <a:ea typeface="Quattrocento Sans"/>
                          <a:cs typeface="Quattrocento Sans"/>
                          <a:sym typeface="Quattrocento Sans"/>
                        </a:rPr>
                        <a:t>7</a:t>
                      </a:r>
                      <a:endParaRPr sz="1600" i="0" u="none" strike="noStrike" cap="none">
                        <a:solidFill>
                          <a:schemeClr val="dk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F</a:t>
                      </a:r>
                      <a:endParaRPr>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Review: Key Features</a:t>
            </a:r>
            <a:endParaRPr/>
          </a:p>
        </p:txBody>
      </p:sp>
      <p:sp>
        <p:nvSpPr>
          <p:cNvPr id="1099" name="Google Shape;1099;p44"/>
          <p:cNvSpPr txBox="1">
            <a:spLocks noGrp="1"/>
          </p:cNvSpPr>
          <p:nvPr>
            <p:ph type="body" idx="1"/>
          </p:nvPr>
        </p:nvSpPr>
        <p:spPr>
          <a:xfrm>
            <a:off x="838200" y="1371600"/>
            <a:ext cx="10515600" cy="5321030"/>
          </a:xfrm>
          <a:prstGeom prst="rect">
            <a:avLst/>
          </a:prstGeom>
          <a:noFill/>
          <a:ln>
            <a:noFill/>
          </a:ln>
        </p:spPr>
        <p:txBody>
          <a:bodyPr spcFirstLastPara="1" wrap="square" lIns="45700" tIns="45700" rIns="45700" bIns="45700" anchor="t" anchorCtr="0">
            <a:normAutofit/>
          </a:bodyPr>
          <a:lstStyle/>
          <a:p>
            <a:pPr marL="457200" lvl="0" indent="-393700" algn="l" rtl="0">
              <a:lnSpc>
                <a:spcPct val="90000"/>
              </a:lnSpc>
              <a:spcBef>
                <a:spcPts val="0"/>
              </a:spcBef>
              <a:spcAft>
                <a:spcPts val="0"/>
              </a:spcAft>
              <a:buSzPts val="2600"/>
              <a:buChar char="●"/>
            </a:pPr>
            <a:r>
              <a:rPr lang="en-US"/>
              <a:t>Once a vertex is marked known, its shortest path is known</a:t>
            </a:r>
            <a:endParaRPr/>
          </a:p>
          <a:p>
            <a:pPr marL="914400" lvl="1" indent="-361950" algn="l" rtl="0">
              <a:lnSpc>
                <a:spcPct val="90000"/>
              </a:lnSpc>
              <a:spcBef>
                <a:spcPts val="0"/>
              </a:spcBef>
              <a:spcAft>
                <a:spcPts val="0"/>
              </a:spcAft>
              <a:buSzPts val="2100"/>
              <a:buChar char="○"/>
            </a:pPr>
            <a:r>
              <a:rPr lang="en-US"/>
              <a:t>Can reconstruct path by following backpointers</a:t>
            </a:r>
            <a:endParaRPr/>
          </a:p>
          <a:p>
            <a:pPr marL="457200" lvl="0" indent="-393700" algn="l" rtl="0">
              <a:lnSpc>
                <a:spcPct val="90000"/>
              </a:lnSpc>
              <a:spcBef>
                <a:spcPts val="1000"/>
              </a:spcBef>
              <a:spcAft>
                <a:spcPts val="0"/>
              </a:spcAft>
              <a:buSzPts val="2600"/>
              <a:buChar char="●"/>
            </a:pPr>
            <a:r>
              <a:rPr lang="en-US"/>
              <a:t>While a vertex is not known, another shorter path might be found!</a:t>
            </a:r>
            <a:endParaRPr/>
          </a:p>
          <a:p>
            <a:pPr marL="457200" lvl="0" indent="-393700" algn="l" rtl="0">
              <a:lnSpc>
                <a:spcPct val="90000"/>
              </a:lnSpc>
              <a:spcBef>
                <a:spcPts val="1000"/>
              </a:spcBef>
              <a:spcAft>
                <a:spcPts val="0"/>
              </a:spcAft>
              <a:buSzPts val="2600"/>
              <a:buChar char="●"/>
            </a:pPr>
            <a:r>
              <a:rPr lang="en-US"/>
              <a:t>The “Order Added to Known Set” is unimportant</a:t>
            </a:r>
            <a:endParaRPr/>
          </a:p>
          <a:p>
            <a:pPr marL="914400" lvl="1" indent="-361950" algn="l" rtl="0">
              <a:lnSpc>
                <a:spcPct val="90000"/>
              </a:lnSpc>
              <a:spcBef>
                <a:spcPts val="0"/>
              </a:spcBef>
              <a:spcAft>
                <a:spcPts val="0"/>
              </a:spcAft>
              <a:buSzPts val="2100"/>
              <a:buChar char="○"/>
            </a:pPr>
            <a:r>
              <a:rPr lang="en-US"/>
              <a:t>A detail about how the algorithm works </a:t>
            </a:r>
            <a:r>
              <a:rPr lang="en-US" i="1">
                <a:solidFill>
                  <a:srgbClr val="7F7F7F"/>
                </a:solidFill>
              </a:rPr>
              <a:t>(client doesn’t care)</a:t>
            </a:r>
            <a:endParaRPr/>
          </a:p>
          <a:p>
            <a:pPr marL="914400" lvl="1" indent="-361950" algn="l" rtl="0">
              <a:lnSpc>
                <a:spcPct val="90000"/>
              </a:lnSpc>
              <a:spcBef>
                <a:spcPts val="0"/>
              </a:spcBef>
              <a:spcAft>
                <a:spcPts val="0"/>
              </a:spcAft>
              <a:buSzPts val="2100"/>
              <a:buChar char="○"/>
            </a:pPr>
            <a:r>
              <a:rPr lang="en-US"/>
              <a:t>Not used by the algorithm </a:t>
            </a:r>
            <a:r>
              <a:rPr lang="en-US" i="1">
                <a:solidFill>
                  <a:srgbClr val="7F7F7F"/>
                </a:solidFill>
              </a:rPr>
              <a:t>(implementation doesn’t care)</a:t>
            </a:r>
            <a:endParaRPr/>
          </a:p>
          <a:p>
            <a:pPr marL="914400" lvl="1" indent="-361950" algn="l" rtl="0">
              <a:lnSpc>
                <a:spcPct val="90000"/>
              </a:lnSpc>
              <a:spcBef>
                <a:spcPts val="0"/>
              </a:spcBef>
              <a:spcAft>
                <a:spcPts val="0"/>
              </a:spcAft>
              <a:buSzPts val="2100"/>
              <a:buChar char="○"/>
            </a:pPr>
            <a:r>
              <a:rPr lang="en-US"/>
              <a:t>It is sorted by path-distance; ties are resolved “somehow”</a:t>
            </a:r>
            <a:endParaRPr/>
          </a:p>
          <a:p>
            <a:pPr marL="457200" lvl="0" indent="-393700" algn="l" rtl="0">
              <a:lnSpc>
                <a:spcPct val="90000"/>
              </a:lnSpc>
              <a:spcBef>
                <a:spcPts val="1000"/>
              </a:spcBef>
              <a:spcAft>
                <a:spcPts val="0"/>
              </a:spcAft>
              <a:buSzPts val="2600"/>
              <a:buChar char="●"/>
            </a:pPr>
            <a:r>
              <a:rPr lang="en-US"/>
              <a:t>If we only need path to a specific vertex, can stop early once that vertex is known</a:t>
            </a:r>
            <a:endParaRPr/>
          </a:p>
          <a:p>
            <a:pPr marL="914400" lvl="1" indent="-361950" algn="l" rtl="0">
              <a:lnSpc>
                <a:spcPct val="90000"/>
              </a:lnSpc>
              <a:spcBef>
                <a:spcPts val="0"/>
              </a:spcBef>
              <a:spcAft>
                <a:spcPts val="0"/>
              </a:spcAft>
              <a:buSzPts val="2100"/>
              <a:buChar char="○"/>
            </a:pPr>
            <a:r>
              <a:rPr lang="en-US"/>
              <a:t>Because its shortest path cannot change!</a:t>
            </a:r>
            <a:endParaRPr/>
          </a:p>
          <a:p>
            <a:pPr marL="914400" lvl="1" indent="-361950" algn="l" rtl="0">
              <a:lnSpc>
                <a:spcPct val="90000"/>
              </a:lnSpc>
              <a:spcBef>
                <a:spcPts val="0"/>
              </a:spcBef>
              <a:spcAft>
                <a:spcPts val="0"/>
              </a:spcAft>
              <a:buSzPts val="2100"/>
              <a:buChar char="○"/>
            </a:pPr>
            <a:r>
              <a:rPr lang="en-US"/>
              <a:t>Return a partial </a:t>
            </a:r>
            <a:r>
              <a:rPr lang="en-US" b="1"/>
              <a:t>shortest path tree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Greedy Algorithms</a:t>
            </a:r>
            <a:endParaRPr/>
          </a:p>
        </p:txBody>
      </p:sp>
      <p:sp>
        <p:nvSpPr>
          <p:cNvPr id="1106" name="Google Shape;1106;p45"/>
          <p:cNvSpPr txBox="1">
            <a:spLocks noGrp="1"/>
          </p:cNvSpPr>
          <p:nvPr>
            <p:ph type="body" idx="1"/>
          </p:nvPr>
        </p:nvSpPr>
        <p:spPr>
          <a:xfrm>
            <a:off x="746175" y="1568275"/>
            <a:ext cx="10801500" cy="2556600"/>
          </a:xfrm>
          <a:prstGeom prst="rect">
            <a:avLst/>
          </a:prstGeom>
        </p:spPr>
        <p:txBody>
          <a:bodyPr spcFirstLastPara="1" wrap="square" lIns="44175" tIns="44175" rIns="44175" bIns="44175" anchor="t" anchorCtr="0">
            <a:spAutoFit/>
          </a:bodyPr>
          <a:lstStyle/>
          <a:p>
            <a:pPr marL="457200" lvl="0" indent="-393700" algn="l" rtl="0">
              <a:spcBef>
                <a:spcPts val="1200"/>
              </a:spcBef>
              <a:spcAft>
                <a:spcPts val="0"/>
              </a:spcAft>
              <a:buSzPts val="2600"/>
              <a:buChar char="●"/>
            </a:pPr>
            <a:r>
              <a:rPr lang="en-US"/>
              <a:t>At each step, do what seems best at that step</a:t>
            </a:r>
            <a:endParaRPr/>
          </a:p>
          <a:p>
            <a:pPr marL="914400" lvl="1" indent="-361950" algn="l" rtl="0">
              <a:spcBef>
                <a:spcPts val="0"/>
              </a:spcBef>
              <a:spcAft>
                <a:spcPts val="0"/>
              </a:spcAft>
              <a:buSzPts val="2100"/>
              <a:buChar char="○"/>
            </a:pPr>
            <a:r>
              <a:rPr lang="en-US"/>
              <a:t>“instant gratification”</a:t>
            </a:r>
            <a:endParaRPr/>
          </a:p>
          <a:p>
            <a:pPr marL="914400" lvl="1" indent="-361950" algn="l" rtl="0">
              <a:spcBef>
                <a:spcPts val="0"/>
              </a:spcBef>
              <a:spcAft>
                <a:spcPts val="0"/>
              </a:spcAft>
              <a:buSzPts val="2100"/>
              <a:buChar char="○"/>
            </a:pPr>
            <a:r>
              <a:rPr lang="en-US"/>
              <a:t>“make the locally optimal choice at each stage”</a:t>
            </a:r>
            <a:endParaRPr/>
          </a:p>
          <a:p>
            <a:pPr marL="457200" lvl="0" indent="-393700" algn="l" rtl="0">
              <a:spcBef>
                <a:spcPts val="0"/>
              </a:spcBef>
              <a:spcAft>
                <a:spcPts val="0"/>
              </a:spcAft>
              <a:buSzPts val="2600"/>
              <a:buChar char="●"/>
            </a:pPr>
            <a:r>
              <a:rPr lang="en-US"/>
              <a:t>Dijkstra’s is “greedy” because once a vertex is marked as “processed” we never revisit</a:t>
            </a:r>
            <a:endParaRPr/>
          </a:p>
          <a:p>
            <a:pPr marL="914400" lvl="1" indent="-361950" algn="l" rtl="0">
              <a:spcBef>
                <a:spcPts val="0"/>
              </a:spcBef>
              <a:spcAft>
                <a:spcPts val="0"/>
              </a:spcAft>
              <a:buSzPts val="2100"/>
              <a:buChar char="○"/>
            </a:pPr>
            <a:r>
              <a:rPr lang="en-US"/>
              <a:t>This is why Dijkstra’s does not work with negative edge weights</a:t>
            </a:r>
            <a:endParaRPr/>
          </a:p>
          <a:p>
            <a:pPr marL="0" lvl="0" indent="0" algn="l" rtl="0">
              <a:spcBef>
                <a:spcPts val="1200"/>
              </a:spcBef>
              <a:spcAft>
                <a:spcPts val="0"/>
              </a:spcAft>
              <a:buNone/>
            </a:pPr>
            <a:endParaRPr/>
          </a:p>
        </p:txBody>
      </p:sp>
      <p:sp>
        <p:nvSpPr>
          <p:cNvPr id="1108" name="Google Shape;1108;p45"/>
          <p:cNvSpPr txBox="1"/>
          <p:nvPr/>
        </p:nvSpPr>
        <p:spPr>
          <a:xfrm>
            <a:off x="746175" y="3823175"/>
            <a:ext cx="10585440" cy="15727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600" dirty="0">
                <a:solidFill>
                  <a:schemeClr val="dk1"/>
                </a:solidFill>
                <a:latin typeface="Quattrocento Sans"/>
                <a:ea typeface="Quattrocento Sans"/>
                <a:cs typeface="Quattrocento Sans"/>
                <a:sym typeface="Quattrocento Sans"/>
              </a:rPr>
              <a:t>Other examples of greedy algorithms are:</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120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Kruskal and Prim’s minimum spanning tree algorithms (</a:t>
            </a:r>
            <a:r>
              <a:rPr lang="en-US" sz="2600" i="1" dirty="0">
                <a:solidFill>
                  <a:schemeClr val="dk1"/>
                </a:solidFill>
                <a:latin typeface="Quattrocento Sans"/>
                <a:ea typeface="Quattrocento Sans"/>
                <a:cs typeface="Quattrocento Sans"/>
                <a:sym typeface="Quattrocento Sans"/>
              </a:rPr>
              <a:t>next week</a:t>
            </a:r>
            <a:r>
              <a:rPr lang="en-US" sz="2600" dirty="0">
                <a:solidFill>
                  <a:schemeClr val="dk1"/>
                </a:solidFill>
                <a:latin typeface="Quattrocento Sans"/>
                <a:ea typeface="Quattrocento Sans"/>
                <a:cs typeface="Quattrocento Sans"/>
                <a:sym typeface="Quattrocento Sans"/>
              </a:rPr>
              <a:t>)</a:t>
            </a:r>
            <a:endParaRPr sz="2600" dirty="0">
              <a:solidFill>
                <a:schemeClr val="dk1"/>
              </a:solidFill>
              <a:latin typeface="Quattrocento Sans"/>
              <a:ea typeface="Quattrocento Sans"/>
              <a:cs typeface="Quattrocento Sans"/>
              <a:sym typeface="Quattrocento Sans"/>
            </a:endParaRPr>
          </a:p>
          <a:p>
            <a:pPr marL="457200" lvl="0" indent="-393700" algn="l" rtl="0">
              <a:lnSpc>
                <a:spcPct val="90000"/>
              </a:lnSpc>
              <a:spcBef>
                <a:spcPts val="0"/>
              </a:spcBef>
              <a:spcAft>
                <a:spcPts val="0"/>
              </a:spcAft>
              <a:buClr>
                <a:srgbClr val="4C3282"/>
              </a:buClr>
              <a:buSzPts val="2600"/>
              <a:buFont typeface="Twentieth Century"/>
              <a:buChar char="●"/>
            </a:pPr>
            <a:r>
              <a:rPr lang="en-US" sz="2600" dirty="0">
                <a:solidFill>
                  <a:schemeClr val="dk1"/>
                </a:solidFill>
                <a:latin typeface="Quattrocento Sans"/>
                <a:ea typeface="Quattrocento Sans"/>
                <a:cs typeface="Quattrocento Sans"/>
                <a:sym typeface="Quattrocento Sans"/>
              </a:rPr>
              <a:t>Huffman compression</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6"/>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Shortest Path</a:t>
            </a:r>
            <a:endParaRPr/>
          </a:p>
        </p:txBody>
      </p:sp>
      <p:sp>
        <p:nvSpPr>
          <p:cNvPr id="1115" name="Google Shape;1115;p46"/>
          <p:cNvSpPr txBox="1">
            <a:spLocks noGrp="1"/>
          </p:cNvSpPr>
          <p:nvPr>
            <p:ph type="body" idx="1"/>
          </p:nvPr>
        </p:nvSpPr>
        <p:spPr>
          <a:xfrm>
            <a:off x="491650" y="1568275"/>
            <a:ext cx="11572800" cy="24444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A shortest path algorithm that will work with negative edge weights</a:t>
            </a:r>
            <a:endParaRPr sz="2500"/>
          </a:p>
          <a:p>
            <a:pPr marL="914400" lvl="1" indent="-355600" algn="l" rtl="0">
              <a:spcBef>
                <a:spcPts val="0"/>
              </a:spcBef>
              <a:spcAft>
                <a:spcPts val="0"/>
              </a:spcAft>
              <a:buSzPts val="2000"/>
              <a:buChar char="○"/>
            </a:pPr>
            <a:r>
              <a:rPr lang="en-US" sz="2000"/>
              <a:t>Will </a:t>
            </a:r>
            <a:r>
              <a:rPr lang="en-US" sz="2000" b="1"/>
              <a:t>not</a:t>
            </a:r>
            <a:r>
              <a:rPr lang="en-US" sz="2000"/>
              <a:t> work if a negative cycle exists- in this case no shortest path exists</a:t>
            </a:r>
            <a:endParaRPr sz="2000"/>
          </a:p>
          <a:p>
            <a:pPr marL="457200" lvl="0" indent="-387350" algn="l" rtl="0">
              <a:spcBef>
                <a:spcPts val="0"/>
              </a:spcBef>
              <a:spcAft>
                <a:spcPts val="0"/>
              </a:spcAft>
              <a:buSzPts val="2500"/>
              <a:buChar char="●"/>
            </a:pPr>
            <a:r>
              <a:rPr lang="en-US" sz="2500" b="1"/>
              <a:t>Not</a:t>
            </a:r>
            <a:r>
              <a:rPr lang="en-US" sz="2500"/>
              <a:t> a greedy algorithm</a:t>
            </a:r>
            <a:endParaRPr sz="2500"/>
          </a:p>
          <a:p>
            <a:pPr marL="457200" lvl="0" indent="-387350" algn="l" rtl="0">
              <a:spcBef>
                <a:spcPts val="0"/>
              </a:spcBef>
              <a:spcAft>
                <a:spcPts val="0"/>
              </a:spcAft>
              <a:buSzPts val="2500"/>
              <a:buChar char="●"/>
            </a:pPr>
            <a:r>
              <a:rPr lang="en-US" sz="2500"/>
              <a:t>Originally proposed by Alfonso Shimbel, then published by Edward F. Moore (Moore’s Finite State Machine, not of Moore’s law), then republished by Lester Ford Jr and finally named after Richard Bellman (invented dynamic programming) who’s final publication built off of Ford’s</a:t>
            </a:r>
            <a:endParaRPr sz="25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7"/>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Basics</a:t>
            </a:r>
            <a:endParaRPr/>
          </a:p>
        </p:txBody>
      </p:sp>
      <p:sp>
        <p:nvSpPr>
          <p:cNvPr id="1122" name="Google Shape;1122;p47"/>
          <p:cNvSpPr txBox="1">
            <a:spLocks noGrp="1"/>
          </p:cNvSpPr>
          <p:nvPr>
            <p:ph type="body" idx="1"/>
          </p:nvPr>
        </p:nvSpPr>
        <p:spPr>
          <a:xfrm>
            <a:off x="746175" y="1568275"/>
            <a:ext cx="10189200" cy="2375100"/>
          </a:xfrm>
          <a:prstGeom prst="rect">
            <a:avLst/>
          </a:prstGeom>
        </p:spPr>
        <p:txBody>
          <a:bodyPr spcFirstLastPara="1" wrap="square" lIns="44175" tIns="44175" rIns="44175" bIns="44175" anchor="t" anchorCtr="0">
            <a:spAutoFit/>
          </a:bodyPr>
          <a:lstStyle/>
          <a:p>
            <a:pPr marL="457200" lvl="0" indent="-387350" algn="l" rtl="0">
              <a:spcBef>
                <a:spcPts val="1200"/>
              </a:spcBef>
              <a:spcAft>
                <a:spcPts val="0"/>
              </a:spcAft>
              <a:buSzPts val="2500"/>
              <a:buChar char="●"/>
            </a:pPr>
            <a:r>
              <a:rPr lang="en-US" sz="2500"/>
              <a:t>There can be at most |V| - 1 edges in our shortest path</a:t>
            </a:r>
            <a:endParaRPr sz="2500"/>
          </a:p>
          <a:p>
            <a:pPr marL="914400" lvl="1" indent="-355600" algn="l" rtl="0">
              <a:spcBef>
                <a:spcPts val="0"/>
              </a:spcBef>
              <a:spcAft>
                <a:spcPts val="0"/>
              </a:spcAft>
              <a:buSzPts val="2000"/>
              <a:buChar char="○"/>
            </a:pPr>
            <a:r>
              <a:rPr lang="en-US" sz="2000"/>
              <a:t>If there are |V| or more edges in a path that means there’s a cycle/repeated Vertex</a:t>
            </a:r>
            <a:endParaRPr sz="2000"/>
          </a:p>
          <a:p>
            <a:pPr marL="457200" lvl="0" indent="-387350" algn="l" rtl="0">
              <a:spcBef>
                <a:spcPts val="0"/>
              </a:spcBef>
              <a:spcAft>
                <a:spcPts val="0"/>
              </a:spcAft>
              <a:buSzPts val="2500"/>
              <a:buChar char="●"/>
            </a:pPr>
            <a:r>
              <a:rPr lang="en-US" sz="2500"/>
              <a:t>Run |V| - 1 iterations of shortest path analysis through the graph</a:t>
            </a:r>
            <a:endParaRPr sz="2500"/>
          </a:p>
          <a:p>
            <a:pPr marL="914400" lvl="1" indent="-355600" algn="l" rtl="0">
              <a:spcBef>
                <a:spcPts val="0"/>
              </a:spcBef>
              <a:spcAft>
                <a:spcPts val="0"/>
              </a:spcAft>
              <a:buSzPts val="2000"/>
              <a:buChar char="○"/>
            </a:pPr>
            <a:r>
              <a:rPr lang="en-US" sz="2000"/>
              <a:t>This means we will repeatedly revisit the “distance from” selected per vertex </a:t>
            </a:r>
            <a:endParaRPr sz="2000"/>
          </a:p>
          <a:p>
            <a:pPr marL="457200" lvl="0" indent="-387350" algn="l" rtl="0">
              <a:spcBef>
                <a:spcPts val="0"/>
              </a:spcBef>
              <a:spcAft>
                <a:spcPts val="0"/>
              </a:spcAft>
              <a:buSzPts val="2500"/>
              <a:buChar char="●"/>
            </a:pPr>
            <a:r>
              <a:rPr lang="en-US" sz="2500"/>
              <a:t>Look at each vertex’s outgoing edges in each iteration</a:t>
            </a:r>
            <a:endParaRPr sz="2500"/>
          </a:p>
          <a:p>
            <a:pPr marL="457200" lvl="0" indent="-387350" algn="l" rtl="0">
              <a:spcBef>
                <a:spcPts val="0"/>
              </a:spcBef>
              <a:spcAft>
                <a:spcPts val="0"/>
              </a:spcAft>
              <a:buSzPts val="2500"/>
              <a:buChar char="●"/>
            </a:pPr>
            <a:r>
              <a:rPr lang="en-US" sz="2500"/>
              <a:t>It is slower than Dijkstra’s for the same problem because it will revisit previously assessed vertices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8"/>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29" name="Google Shape;1129;p48"/>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65</a:t>
            </a:fld>
            <a:endParaRPr sz="675" b="1" i="0" u="none" strike="noStrike" cap="none">
              <a:solidFill>
                <a:srgbClr val="4B2A85"/>
              </a:solidFill>
              <a:latin typeface="Calibri"/>
              <a:ea typeface="Calibri"/>
              <a:cs typeface="Calibri"/>
              <a:sym typeface="Calibri"/>
            </a:endParaRPr>
          </a:p>
        </p:txBody>
      </p:sp>
      <p:graphicFrame>
        <p:nvGraphicFramePr>
          <p:cNvPr id="1130" name="Google Shape;1130;p48"/>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31" name="Google Shape;1131;p48"/>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32" name="Google Shape;1132;p48"/>
          <p:cNvGrpSpPr/>
          <p:nvPr/>
        </p:nvGrpSpPr>
        <p:grpSpPr>
          <a:xfrm>
            <a:off x="1701172" y="1426148"/>
            <a:ext cx="4030525" cy="2771785"/>
            <a:chOff x="-2863816" y="1556555"/>
            <a:chExt cx="3022969" cy="2078891"/>
          </a:xfrm>
        </p:grpSpPr>
        <p:sp>
          <p:nvSpPr>
            <p:cNvPr id="1133" name="Google Shape;1133;p48"/>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34" name="Google Shape;1134;p48"/>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35" name="Google Shape;1135;p48"/>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36" name="Google Shape;1136;p48"/>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37" name="Google Shape;1137;p48"/>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38" name="Google Shape;1138;p48"/>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39" name="Google Shape;1139;p48"/>
            <p:cNvCxnSpPr>
              <a:stCxn id="1133" idx="3"/>
              <a:endCxn id="1135" idx="0"/>
            </p:cNvCxnSpPr>
            <p:nvPr/>
          </p:nvCxnSpPr>
          <p:spPr>
            <a:xfrm flipH="1">
              <a:off x="-2547661" y="2050507"/>
              <a:ext cx="13200" cy="670500"/>
            </a:xfrm>
            <a:prstGeom prst="straightConnector1">
              <a:avLst/>
            </a:prstGeom>
            <a:noFill/>
            <a:ln w="9525" cap="flat" cmpd="sng">
              <a:solidFill>
                <a:schemeClr val="dk1"/>
              </a:solidFill>
              <a:prstDash val="solid"/>
              <a:round/>
              <a:headEnd type="none" w="med" len="med"/>
              <a:tailEnd type="triangle" w="med" len="med"/>
            </a:ln>
          </p:spPr>
        </p:cxnSp>
        <p:cxnSp>
          <p:nvCxnSpPr>
            <p:cNvPr id="1140" name="Google Shape;1140;p48"/>
            <p:cNvCxnSpPr>
              <a:stCxn id="1135" idx="5"/>
              <a:endCxn id="1136" idx="2"/>
            </p:cNvCxnSpPr>
            <p:nvPr/>
          </p:nvCxnSpPr>
          <p:spPr>
            <a:xfrm>
              <a:off x="-2446599" y="2964907"/>
              <a:ext cx="784800" cy="527700"/>
            </a:xfrm>
            <a:prstGeom prst="straightConnector1">
              <a:avLst/>
            </a:prstGeom>
            <a:noFill/>
            <a:ln w="9525" cap="flat" cmpd="sng">
              <a:solidFill>
                <a:schemeClr val="dk1"/>
              </a:solidFill>
              <a:prstDash val="solid"/>
              <a:round/>
              <a:headEnd type="none" w="med" len="med"/>
              <a:tailEnd type="triangle" w="med" len="med"/>
            </a:ln>
          </p:spPr>
        </p:cxnSp>
        <p:cxnSp>
          <p:nvCxnSpPr>
            <p:cNvPr id="1141" name="Google Shape;1141;p48"/>
            <p:cNvCxnSpPr>
              <a:stCxn id="1133" idx="7"/>
              <a:endCxn id="1134" idx="2"/>
            </p:cNvCxnSpPr>
            <p:nvPr/>
          </p:nvCxnSpPr>
          <p:spPr>
            <a:xfrm>
              <a:off x="-2332299" y="1848345"/>
              <a:ext cx="1013400" cy="43800"/>
            </a:xfrm>
            <a:prstGeom prst="straightConnector1">
              <a:avLst/>
            </a:prstGeom>
            <a:noFill/>
            <a:ln w="9525" cap="flat" cmpd="sng">
              <a:solidFill>
                <a:schemeClr val="dk1"/>
              </a:solidFill>
              <a:prstDash val="solid"/>
              <a:round/>
              <a:headEnd type="none" w="med" len="med"/>
              <a:tailEnd type="triangle" w="med" len="med"/>
            </a:ln>
          </p:spPr>
        </p:cxnSp>
        <p:cxnSp>
          <p:nvCxnSpPr>
            <p:cNvPr id="1142" name="Google Shape;1142;p48"/>
            <p:cNvCxnSpPr>
              <a:endCxn id="1134"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43" name="Google Shape;1143;p48"/>
            <p:cNvCxnSpPr>
              <a:stCxn id="1138" idx="7"/>
              <a:endCxn id="1137" idx="4"/>
            </p:cNvCxnSpPr>
            <p:nvPr/>
          </p:nvCxnSpPr>
          <p:spPr>
            <a:xfrm rot="10800000" flipH="1">
              <a:off x="-332043" y="2092402"/>
              <a:ext cx="127500" cy="1070400"/>
            </a:xfrm>
            <a:prstGeom prst="straightConnector1">
              <a:avLst/>
            </a:prstGeom>
            <a:noFill/>
            <a:ln w="9525" cap="flat" cmpd="sng">
              <a:solidFill>
                <a:schemeClr val="dk1"/>
              </a:solidFill>
              <a:prstDash val="solid"/>
              <a:round/>
              <a:headEnd type="none" w="med" len="med"/>
              <a:tailEnd type="triangle" w="med" len="med"/>
            </a:ln>
          </p:spPr>
        </p:cxnSp>
        <p:cxnSp>
          <p:nvCxnSpPr>
            <p:cNvPr id="1144" name="Google Shape;1144;p48"/>
            <p:cNvCxnSpPr>
              <a:stCxn id="1134" idx="5"/>
              <a:endCxn id="1138" idx="1"/>
            </p:cNvCxnSpPr>
            <p:nvPr/>
          </p:nvCxnSpPr>
          <p:spPr>
            <a:xfrm>
              <a:off x="-1074999" y="1993357"/>
              <a:ext cx="540900" cy="1169400"/>
            </a:xfrm>
            <a:prstGeom prst="straightConnector1">
              <a:avLst/>
            </a:prstGeom>
            <a:noFill/>
            <a:ln w="9525" cap="flat" cmpd="sng">
              <a:solidFill>
                <a:schemeClr val="dk1"/>
              </a:solidFill>
              <a:prstDash val="solid"/>
              <a:round/>
              <a:headEnd type="none" w="med" len="med"/>
              <a:tailEnd type="triangle" w="med" len="med"/>
            </a:ln>
          </p:spPr>
        </p:cxnSp>
        <p:cxnSp>
          <p:nvCxnSpPr>
            <p:cNvPr id="1145" name="Google Shape;1145;p48"/>
            <p:cNvCxnSpPr>
              <a:stCxn id="1136" idx="0"/>
              <a:endCxn id="1134"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46" name="Google Shape;1146;p48"/>
            <p:cNvCxnSpPr>
              <a:stCxn id="1136" idx="6"/>
              <a:endCxn id="1138"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47" name="Google Shape;1147;p48"/>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48" name="Google Shape;1148;p48"/>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49" name="Google Shape;1149;p48"/>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0" name="Google Shape;1150;p48"/>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51" name="Google Shape;1151;p48"/>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2" name="Google Shape;1152;p48"/>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53" name="Google Shape;1153;p48"/>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54" name="Google Shape;1154;p48"/>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55" name="Google Shape;1155;p48"/>
            <p:cNvSpPr txBox="1"/>
            <p:nvPr/>
          </p:nvSpPr>
          <p:spPr>
            <a:xfrm>
              <a:off x="-1417640" y="1556555"/>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6" name="Google Shape;1156;p48"/>
            <p:cNvSpPr txBox="1"/>
            <p:nvPr/>
          </p:nvSpPr>
          <p:spPr>
            <a:xfrm>
              <a:off x="-297056" y="1600699"/>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7" name="Google Shape;1157;p48"/>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8" name="Google Shape;1158;p48"/>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59" name="Google Shape;1159;p48"/>
            <p:cNvSpPr txBox="1"/>
            <p:nvPr/>
          </p:nvSpPr>
          <p:spPr>
            <a:xfrm>
              <a:off x="-576109" y="2937462"/>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a:t>
              </a:r>
              <a:endParaRPr sz="2000">
                <a:solidFill>
                  <a:srgbClr val="FF0000"/>
                </a:solidFill>
                <a:latin typeface="Calibri"/>
                <a:ea typeface="Calibri"/>
                <a:cs typeface="Calibri"/>
                <a:sym typeface="Calibri"/>
              </a:endParaRPr>
            </a:p>
          </p:txBody>
        </p:sp>
        <p:sp>
          <p:nvSpPr>
            <p:cNvPr id="1160" name="Google Shape;1160;p48"/>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161" name="Google Shape;1161;p48"/>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9"/>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168" name="Google Shape;1168;p49"/>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66</a:t>
            </a:fld>
            <a:endParaRPr sz="675" b="1" i="0" u="none" strike="noStrike" cap="none">
              <a:solidFill>
                <a:srgbClr val="4B2A85"/>
              </a:solidFill>
              <a:latin typeface="Calibri"/>
              <a:ea typeface="Calibri"/>
              <a:cs typeface="Calibri"/>
              <a:sym typeface="Calibri"/>
            </a:endParaRPr>
          </a:p>
        </p:txBody>
      </p:sp>
      <p:graphicFrame>
        <p:nvGraphicFramePr>
          <p:cNvPr id="1169" name="Google Shape;1169;p49"/>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12</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170" name="Google Shape;1170;p49"/>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171" name="Google Shape;1171;p49"/>
          <p:cNvGrpSpPr/>
          <p:nvPr/>
        </p:nvGrpSpPr>
        <p:grpSpPr>
          <a:xfrm>
            <a:off x="1701172" y="1426150"/>
            <a:ext cx="4030525" cy="2771784"/>
            <a:chOff x="-2863816" y="1556556"/>
            <a:chExt cx="3022969" cy="2078890"/>
          </a:xfrm>
        </p:grpSpPr>
        <p:sp>
          <p:nvSpPr>
            <p:cNvPr id="1172" name="Google Shape;1172;p49"/>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173" name="Google Shape;1173;p49"/>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174" name="Google Shape;1174;p49"/>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175" name="Google Shape;1175;p49"/>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176" name="Google Shape;1176;p49"/>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177" name="Google Shape;1177;p49"/>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178" name="Google Shape;1178;p49"/>
            <p:cNvCxnSpPr>
              <a:stCxn id="1172" idx="3"/>
              <a:endCxn id="117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179" name="Google Shape;1179;p49"/>
            <p:cNvCxnSpPr>
              <a:stCxn id="1174" idx="5"/>
              <a:endCxn id="117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180" name="Google Shape;1180;p49"/>
            <p:cNvCxnSpPr>
              <a:stCxn id="1172" idx="7"/>
              <a:endCxn id="117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181" name="Google Shape;1181;p49"/>
            <p:cNvCxnSpPr>
              <a:endCxn id="117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182" name="Google Shape;1182;p49"/>
            <p:cNvCxnSpPr>
              <a:stCxn id="1177" idx="7"/>
              <a:endCxn id="117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183" name="Google Shape;1183;p49"/>
            <p:cNvCxnSpPr>
              <a:stCxn id="1173" idx="5"/>
              <a:endCxn id="117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184" name="Google Shape;1184;p49"/>
            <p:cNvCxnSpPr>
              <a:stCxn id="1175" idx="0"/>
              <a:endCxn id="1173" idx="4"/>
            </p:cNvCxnSpPr>
            <p:nvPr/>
          </p:nvCxnSpPr>
          <p:spPr>
            <a:xfrm rot="10800000" flipH="1">
              <a:off x="-1518984" y="2035246"/>
              <a:ext cx="342900" cy="1314300"/>
            </a:xfrm>
            <a:prstGeom prst="straightConnector1">
              <a:avLst/>
            </a:prstGeom>
            <a:noFill/>
            <a:ln w="9525" cap="flat" cmpd="sng">
              <a:solidFill>
                <a:schemeClr val="dk1"/>
              </a:solidFill>
              <a:prstDash val="solid"/>
              <a:round/>
              <a:headEnd type="none" w="med" len="med"/>
              <a:tailEnd type="triangle" w="med" len="med"/>
            </a:ln>
          </p:spPr>
        </p:cxnSp>
        <p:cxnSp>
          <p:nvCxnSpPr>
            <p:cNvPr id="1185" name="Google Shape;1185;p49"/>
            <p:cNvCxnSpPr>
              <a:stCxn id="1175" idx="6"/>
              <a:endCxn id="1177" idx="3"/>
            </p:cNvCxnSpPr>
            <p:nvPr/>
          </p:nvCxnSpPr>
          <p:spPr>
            <a:xfrm rot="10800000" flipH="1">
              <a:off x="-1376034" y="3364996"/>
              <a:ext cx="841800" cy="127500"/>
            </a:xfrm>
            <a:prstGeom prst="straightConnector1">
              <a:avLst/>
            </a:prstGeom>
            <a:noFill/>
            <a:ln w="9525" cap="flat" cmpd="sng">
              <a:solidFill>
                <a:schemeClr val="dk1"/>
              </a:solidFill>
              <a:prstDash val="solid"/>
              <a:round/>
              <a:headEnd type="none" w="med" len="med"/>
              <a:tailEnd type="triangle" w="med" len="med"/>
            </a:ln>
          </p:spPr>
        </p:cxnSp>
        <p:sp>
          <p:nvSpPr>
            <p:cNvPr id="1186" name="Google Shape;1186;p49"/>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187" name="Google Shape;1187;p49"/>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88" name="Google Shape;1188;p49"/>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89" name="Google Shape;1189;p49"/>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190" name="Google Shape;1190;p49"/>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1" name="Google Shape;1191;p49"/>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192" name="Google Shape;1192;p49"/>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193" name="Google Shape;1193;p49"/>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194" name="Google Shape;1194;p49"/>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5" name="Google Shape;1195;p49"/>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196" name="Google Shape;1196;p49"/>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197" name="Google Shape;1197;p49"/>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198" name="Google Shape;1198;p49"/>
            <p:cNvSpPr txBox="1"/>
            <p:nvPr/>
          </p:nvSpPr>
          <p:spPr>
            <a:xfrm>
              <a:off x="-576105" y="2937453"/>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199" name="Google Shape;1199;p49"/>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00" name="Google Shape;1200;p49"/>
          <p:cNvSpPr txBox="1"/>
          <p:nvPr/>
        </p:nvSpPr>
        <p:spPr>
          <a:xfrm>
            <a:off x="6316900" y="2419925"/>
            <a:ext cx="5306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1 - for each Vertex’s outgoing edge, does that give us a shorter way to get to a new vertex?</a:t>
            </a:r>
            <a:endParaRPr sz="1700" b="1">
              <a:latin typeface="Quattrocento Sans"/>
              <a:ea typeface="Quattrocento Sans"/>
              <a:cs typeface="Quattrocento Sans"/>
              <a:sym typeface="Quattrocento Sans"/>
            </a:endParaRPr>
          </a:p>
        </p:txBody>
      </p:sp>
      <p:sp>
        <p:nvSpPr>
          <p:cNvPr id="1201" name="Google Shape;1201;p49"/>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0"/>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08" name="Google Shape;1208;p50"/>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67</a:t>
            </a:fld>
            <a:endParaRPr sz="675" b="1" i="0" u="none" strike="noStrike" cap="none">
              <a:solidFill>
                <a:srgbClr val="4B2A85"/>
              </a:solidFill>
              <a:latin typeface="Calibri"/>
              <a:ea typeface="Calibri"/>
              <a:cs typeface="Calibri"/>
              <a:sym typeface="Calibri"/>
            </a:endParaRPr>
          </a:p>
        </p:txBody>
      </p:sp>
      <p:graphicFrame>
        <p:nvGraphicFramePr>
          <p:cNvPr id="1209" name="Google Shape;1209;p50"/>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S</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10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12</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strike="sngStrike">
                          <a:solidFill>
                            <a:srgbClr val="0C0C0C"/>
                          </a:solidFill>
                          <a:latin typeface="Quattrocento Sans"/>
                          <a:ea typeface="Quattrocento Sans"/>
                          <a:cs typeface="Quattrocento Sans"/>
                          <a:sym typeface="Quattrocento Sans"/>
                        </a:rPr>
                        <a:t>A</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10" name="Google Shape;1210;p50"/>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11" name="Google Shape;1211;p50"/>
          <p:cNvGrpSpPr/>
          <p:nvPr/>
        </p:nvGrpSpPr>
        <p:grpSpPr>
          <a:xfrm>
            <a:off x="1701172" y="1426150"/>
            <a:ext cx="4030525" cy="2771784"/>
            <a:chOff x="-2863816" y="1556556"/>
            <a:chExt cx="3022969" cy="2078890"/>
          </a:xfrm>
        </p:grpSpPr>
        <p:sp>
          <p:nvSpPr>
            <p:cNvPr id="1212" name="Google Shape;1212;p50"/>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13" name="Google Shape;1213;p50"/>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14" name="Google Shape;1214;p50"/>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15" name="Google Shape;1215;p50"/>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16" name="Google Shape;1216;p50"/>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17" name="Google Shape;1217;p50"/>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18" name="Google Shape;1218;p50"/>
            <p:cNvCxnSpPr>
              <a:stCxn id="1212" idx="3"/>
              <a:endCxn id="1214"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19" name="Google Shape;1219;p50"/>
            <p:cNvCxnSpPr>
              <a:stCxn id="1214" idx="5"/>
              <a:endCxn id="1215"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20" name="Google Shape;1220;p50"/>
            <p:cNvCxnSpPr>
              <a:stCxn id="1212" idx="7"/>
              <a:endCxn id="1213"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21" name="Google Shape;1221;p50"/>
            <p:cNvCxnSpPr>
              <a:endCxn id="1213"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22" name="Google Shape;1222;p50"/>
            <p:cNvCxnSpPr>
              <a:stCxn id="1217" idx="7"/>
              <a:endCxn id="1216"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23" name="Google Shape;1223;p50"/>
            <p:cNvCxnSpPr>
              <a:stCxn id="1213" idx="5"/>
              <a:endCxn id="1217"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24" name="Google Shape;1224;p50"/>
            <p:cNvCxnSpPr>
              <a:stCxn id="1215" idx="0"/>
              <a:endCxn id="1213"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25" name="Google Shape;1225;p50"/>
            <p:cNvCxnSpPr>
              <a:stCxn id="1215" idx="6"/>
              <a:endCxn id="1217"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26" name="Google Shape;1226;p50"/>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27" name="Google Shape;1227;p50"/>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28" name="Google Shape;1228;p50"/>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29" name="Google Shape;1229;p50"/>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30" name="Google Shape;1230;p50"/>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1" name="Google Shape;1231;p50"/>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32" name="Google Shape;1232;p50"/>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33" name="Google Shape;1233;p50"/>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34" name="Google Shape;1234;p50"/>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5" name="Google Shape;1235;p50"/>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36" name="Google Shape;1236;p50"/>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37" name="Google Shape;1237;p50"/>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38" name="Google Shape;1238;p50"/>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39" name="Google Shape;1239;p50"/>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40" name="Google Shape;1240;p50"/>
          <p:cNvSpPr txBox="1"/>
          <p:nvPr/>
        </p:nvSpPr>
        <p:spPr>
          <a:xfrm>
            <a:off x="6240700" y="2419925"/>
            <a:ext cx="5684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2 - re-examining outgoing edges, can we improve the distance to any given Vertex?</a:t>
            </a:r>
            <a:endParaRPr sz="1700" b="1">
              <a:latin typeface="Quattrocento Sans"/>
              <a:ea typeface="Quattrocento Sans"/>
              <a:cs typeface="Quattrocento Sans"/>
              <a:sym typeface="Quattrocento Sans"/>
            </a:endParaRPr>
          </a:p>
        </p:txBody>
      </p:sp>
      <p:sp>
        <p:nvSpPr>
          <p:cNvPr id="1241" name="Google Shape;1241;p50"/>
          <p:cNvSpPr txBox="1"/>
          <p:nvPr/>
        </p:nvSpPr>
        <p:spPr>
          <a:xfrm>
            <a:off x="7992575"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42" name="Google Shape;1242;p50"/>
          <p:cNvSpPr txBox="1"/>
          <p:nvPr/>
        </p:nvSpPr>
        <p:spPr>
          <a:xfrm>
            <a:off x="9081700" y="380696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3" name="Google Shape;1243;p50"/>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8</a:t>
            </a:r>
            <a:endParaRPr sz="1600" b="1">
              <a:latin typeface="Quattrocento Sans"/>
              <a:ea typeface="Quattrocento Sans"/>
              <a:cs typeface="Quattrocento Sans"/>
              <a:sym typeface="Quattrocento Sans"/>
            </a:endParaRPr>
          </a:p>
        </p:txBody>
      </p:sp>
      <p:sp>
        <p:nvSpPr>
          <p:cNvPr id="1244" name="Google Shape;1244;p50"/>
          <p:cNvSpPr txBox="1"/>
          <p:nvPr/>
        </p:nvSpPr>
        <p:spPr>
          <a:xfrm>
            <a:off x="9081700"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D</a:t>
            </a:r>
            <a:endParaRPr sz="1600" b="1">
              <a:latin typeface="Quattrocento Sans"/>
              <a:ea typeface="Quattrocento Sans"/>
              <a:cs typeface="Quattrocento Sans"/>
              <a:sym typeface="Quattrocento Sans"/>
            </a:endParaRPr>
          </a:p>
        </p:txBody>
      </p:sp>
      <p:sp>
        <p:nvSpPr>
          <p:cNvPr id="1245" name="Google Shape;1245;p50"/>
          <p:cNvSpPr txBox="1"/>
          <p:nvPr/>
        </p:nvSpPr>
        <p:spPr>
          <a:xfrm>
            <a:off x="9492375" y="3881450"/>
            <a:ext cx="237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Because a distance to D is known by the time we process D we can include D’s outgoing edges for consideration</a:t>
            </a:r>
            <a:endParaRPr>
              <a:latin typeface="Quattrocento Sans"/>
              <a:ea typeface="Quattrocento Sans"/>
              <a:cs typeface="Quattrocento Sans"/>
              <a:sym typeface="Quattrocento Sans"/>
            </a:endParaRPr>
          </a:p>
        </p:txBody>
      </p:sp>
      <p:sp>
        <p:nvSpPr>
          <p:cNvPr id="1246" name="Google Shape;1246;p50"/>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1"/>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53" name="Google Shape;1253;p51"/>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68</a:t>
            </a:fld>
            <a:endParaRPr sz="675" b="1" i="0" u="none" strike="noStrike" cap="none">
              <a:solidFill>
                <a:srgbClr val="4B2A85"/>
              </a:solidFill>
              <a:latin typeface="Calibri"/>
              <a:ea typeface="Calibri"/>
              <a:cs typeface="Calibri"/>
              <a:sym typeface="Calibri"/>
            </a:endParaRPr>
          </a:p>
        </p:txBody>
      </p:sp>
      <p:graphicFrame>
        <p:nvGraphicFramePr>
          <p:cNvPr id="1254" name="Google Shape;1254;p51"/>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10</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strike="sngStrike">
                          <a:solidFill>
                            <a:srgbClr val="0C0C0C"/>
                          </a:solidFill>
                          <a:latin typeface="Quattrocento Sans"/>
                          <a:ea typeface="Quattrocento Sans"/>
                          <a:cs typeface="Quattrocento Sans"/>
                          <a:sym typeface="Quattrocento Sans"/>
                        </a:rPr>
                        <a:t>8</a:t>
                      </a:r>
                      <a:endParaRPr sz="1600" strike="sngStrike">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55" name="Google Shape;1255;p51"/>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256" name="Google Shape;1256;p51"/>
          <p:cNvGrpSpPr/>
          <p:nvPr/>
        </p:nvGrpSpPr>
        <p:grpSpPr>
          <a:xfrm>
            <a:off x="1701172" y="1426150"/>
            <a:ext cx="4030525" cy="2771784"/>
            <a:chOff x="-2863816" y="1556556"/>
            <a:chExt cx="3022969" cy="2078890"/>
          </a:xfrm>
        </p:grpSpPr>
        <p:sp>
          <p:nvSpPr>
            <p:cNvPr id="1257" name="Google Shape;1257;p51"/>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258" name="Google Shape;1258;p51"/>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259" name="Google Shape;1259;p51"/>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260" name="Google Shape;1260;p51"/>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261" name="Google Shape;1261;p51"/>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262" name="Google Shape;1262;p51"/>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263" name="Google Shape;1263;p51"/>
            <p:cNvCxnSpPr>
              <a:stCxn id="1257" idx="3"/>
              <a:endCxn id="1259"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264" name="Google Shape;1264;p51"/>
            <p:cNvCxnSpPr>
              <a:stCxn id="1259" idx="5"/>
              <a:endCxn id="1260"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265" name="Google Shape;1265;p51"/>
            <p:cNvCxnSpPr>
              <a:stCxn id="1257" idx="7"/>
              <a:endCxn id="1258"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266" name="Google Shape;1266;p51"/>
            <p:cNvCxnSpPr>
              <a:endCxn id="1258"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267" name="Google Shape;1267;p51"/>
            <p:cNvCxnSpPr>
              <a:stCxn id="1262" idx="7"/>
              <a:endCxn id="1261"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268" name="Google Shape;1268;p51"/>
            <p:cNvCxnSpPr>
              <a:stCxn id="1258" idx="5"/>
              <a:endCxn id="1262"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269" name="Google Shape;1269;p51"/>
            <p:cNvCxnSpPr>
              <a:stCxn id="1260" idx="0"/>
              <a:endCxn id="1258"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270" name="Google Shape;1270;p51"/>
            <p:cNvCxnSpPr>
              <a:stCxn id="1260" idx="6"/>
              <a:endCxn id="1262"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271" name="Google Shape;1271;p51"/>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72" name="Google Shape;1272;p51"/>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3" name="Google Shape;1273;p51"/>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4" name="Google Shape;1274;p51"/>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275" name="Google Shape;1275;p51"/>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6" name="Google Shape;1276;p51"/>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277" name="Google Shape;1277;p51"/>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278" name="Google Shape;1278;p51"/>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279" name="Google Shape;1279;p51"/>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0" name="Google Shape;1280;p51"/>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281" name="Google Shape;1281;p51"/>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282" name="Google Shape;1282;p51"/>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283" name="Google Shape;1283;p51"/>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284" name="Google Shape;1284;p51"/>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285" name="Google Shape;1285;p51"/>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3 - repeat!</a:t>
            </a:r>
            <a:endParaRPr sz="1700" b="1">
              <a:latin typeface="Quattrocento Sans"/>
              <a:ea typeface="Quattrocento Sans"/>
              <a:cs typeface="Quattrocento Sans"/>
              <a:sym typeface="Quattrocento Sans"/>
            </a:endParaRPr>
          </a:p>
        </p:txBody>
      </p:sp>
      <p:sp>
        <p:nvSpPr>
          <p:cNvPr id="1286" name="Google Shape;1286;p51"/>
          <p:cNvSpPr txBox="1"/>
          <p:nvPr/>
        </p:nvSpPr>
        <p:spPr>
          <a:xfrm>
            <a:off x="7992575" y="4531142"/>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7</a:t>
            </a:r>
            <a:endParaRPr sz="1600" b="1">
              <a:latin typeface="Quattrocento Sans"/>
              <a:ea typeface="Quattrocento Sans"/>
              <a:cs typeface="Quattrocento Sans"/>
              <a:sym typeface="Quattrocento Sans"/>
            </a:endParaRPr>
          </a:p>
        </p:txBody>
      </p:sp>
      <p:sp>
        <p:nvSpPr>
          <p:cNvPr id="1287" name="Google Shape;1287;p51"/>
          <p:cNvSpPr txBox="1"/>
          <p:nvPr/>
        </p:nvSpPr>
        <p:spPr>
          <a:xfrm>
            <a:off x="9455050" y="4590950"/>
            <a:ext cx="2736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A from iteration 2 we can improve the distance to C</a:t>
            </a:r>
            <a:endParaRPr>
              <a:latin typeface="Quattrocento Sans"/>
              <a:ea typeface="Quattrocento Sans"/>
              <a:cs typeface="Quattrocento Sans"/>
              <a:sym typeface="Quattrocento Sans"/>
            </a:endParaRPr>
          </a:p>
        </p:txBody>
      </p:sp>
      <p:sp>
        <p:nvSpPr>
          <p:cNvPr id="1288" name="Google Shape;1288;p51"/>
          <p:cNvSpPr txBox="1"/>
          <p:nvPr/>
        </p:nvSpPr>
        <p:spPr>
          <a:xfrm>
            <a:off x="8017788" y="4162749"/>
            <a:ext cx="327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latin typeface="Quattrocento Sans"/>
                <a:ea typeface="Quattrocento Sans"/>
                <a:cs typeface="Quattrocento Sans"/>
                <a:sym typeface="Quattrocento Sans"/>
              </a:rPr>
              <a:t>5</a:t>
            </a:r>
            <a:endParaRPr sz="1600" b="1">
              <a:latin typeface="Quattrocento Sans"/>
              <a:ea typeface="Quattrocento Sans"/>
              <a:cs typeface="Quattrocento Sans"/>
              <a:sym typeface="Quattrocento Sans"/>
            </a:endParaRPr>
          </a:p>
        </p:txBody>
      </p:sp>
      <p:sp>
        <p:nvSpPr>
          <p:cNvPr id="1289" name="Google Shape;1289;p51"/>
          <p:cNvSpPr txBox="1"/>
          <p:nvPr/>
        </p:nvSpPr>
        <p:spPr>
          <a:xfrm>
            <a:off x="9455050" y="3832175"/>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 With a shortened distance to C from this iteration we can improve distance to B</a:t>
            </a:r>
            <a:endParaRPr>
              <a:latin typeface="Quattrocento Sans"/>
              <a:ea typeface="Quattrocento Sans"/>
              <a:cs typeface="Quattrocento Sans"/>
              <a:sym typeface="Quattrocento Sans"/>
            </a:endParaRPr>
          </a:p>
        </p:txBody>
      </p:sp>
      <p:sp>
        <p:nvSpPr>
          <p:cNvPr id="1290" name="Google Shape;1290;p51"/>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575239" y="263276"/>
            <a:ext cx="11187000" cy="1014900"/>
          </a:xfrm>
          <a:prstGeom prst="rect">
            <a:avLst/>
          </a:prstGeom>
        </p:spPr>
        <p:txBody>
          <a:bodyPr spcFirstLastPara="1" wrap="square" lIns="88375" tIns="44175" rIns="88375" bIns="44175" anchor="ctr" anchorCtr="0">
            <a:normAutofit/>
          </a:bodyPr>
          <a:lstStyle/>
          <a:p>
            <a:pPr marL="0" lvl="0" indent="0" algn="l" rtl="0">
              <a:spcBef>
                <a:spcPts val="0"/>
              </a:spcBef>
              <a:spcAft>
                <a:spcPts val="0"/>
              </a:spcAft>
              <a:buNone/>
            </a:pPr>
            <a:r>
              <a:rPr lang="en-US"/>
              <a:t>Bellman-Ford Example</a:t>
            </a:r>
            <a:endParaRPr/>
          </a:p>
        </p:txBody>
      </p:sp>
      <p:sp>
        <p:nvSpPr>
          <p:cNvPr id="1297" name="Google Shape;1297;p52"/>
          <p:cNvSpPr txBox="1">
            <a:spLocks noGrp="1"/>
          </p:cNvSpPr>
          <p:nvPr>
            <p:ph type="sldNum" idx="12"/>
          </p:nvPr>
        </p:nvSpPr>
        <p:spPr>
          <a:xfrm>
            <a:off x="6400800" y="4869657"/>
            <a:ext cx="457200" cy="27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675" b="1" i="0" u="none" strike="noStrike" cap="none">
                <a:solidFill>
                  <a:srgbClr val="4B2A85"/>
                </a:solidFill>
                <a:latin typeface="Calibri"/>
                <a:ea typeface="Calibri"/>
                <a:cs typeface="Calibri"/>
                <a:sym typeface="Calibri"/>
              </a:rPr>
              <a:t>69</a:t>
            </a:fld>
            <a:endParaRPr sz="675" b="1" i="0" u="none" strike="noStrike" cap="none">
              <a:solidFill>
                <a:srgbClr val="4B2A85"/>
              </a:solidFill>
              <a:latin typeface="Calibri"/>
              <a:ea typeface="Calibri"/>
              <a:cs typeface="Calibri"/>
              <a:sym typeface="Calibri"/>
            </a:endParaRPr>
          </a:p>
        </p:txBody>
      </p:sp>
      <p:graphicFrame>
        <p:nvGraphicFramePr>
          <p:cNvPr id="1298" name="Google Shape;1298;p52"/>
          <p:cNvGraphicFramePr/>
          <p:nvPr/>
        </p:nvGraphicFramePr>
        <p:xfrm>
          <a:off x="6316888" y="3054960"/>
          <a:ext cx="3000000" cy="3000000"/>
        </p:xfrm>
        <a:graphic>
          <a:graphicData uri="http://schemas.openxmlformats.org/drawingml/2006/table">
            <a:tbl>
              <a:tblPr firstRow="1" bandRow="1">
                <a:noFill/>
              </a:tblPr>
              <a:tblGrid>
                <a:gridCol w="1030900">
                  <a:extLst>
                    <a:ext uri="{9D8B030D-6E8A-4147-A177-3AD203B41FA5}">
                      <a16:colId xmlns:a16="http://schemas.microsoft.com/office/drawing/2014/main" val="20000"/>
                    </a:ext>
                  </a:extLst>
                </a:gridCol>
                <a:gridCol w="1030900">
                  <a:extLst>
                    <a:ext uri="{9D8B030D-6E8A-4147-A177-3AD203B41FA5}">
                      <a16:colId xmlns:a16="http://schemas.microsoft.com/office/drawing/2014/main" val="20001"/>
                    </a:ext>
                  </a:extLst>
                </a:gridCol>
                <a:gridCol w="1030900">
                  <a:extLst>
                    <a:ext uri="{9D8B030D-6E8A-4147-A177-3AD203B41FA5}">
                      <a16:colId xmlns:a16="http://schemas.microsoft.com/office/drawing/2014/main" val="20002"/>
                    </a:ext>
                  </a:extLst>
                </a:gridCol>
              </a:tblGrid>
              <a:tr h="406400">
                <a:tc>
                  <a:txBody>
                    <a:bodyPr/>
                    <a:lstStyle/>
                    <a:p>
                      <a:pPr marL="0" lvl="0" indent="0" algn="ctr" rtl="0">
                        <a:spcBef>
                          <a:spcPts val="0"/>
                        </a:spcBef>
                        <a:spcAft>
                          <a:spcPts val="0"/>
                        </a:spcAft>
                        <a:buClr>
                          <a:schemeClr val="dk1"/>
                        </a:buClr>
                        <a:buFont typeface="Arial"/>
                        <a:buNone/>
                      </a:pPr>
                      <a:r>
                        <a:rPr lang="en-US" sz="1900">
                          <a:solidFill>
                            <a:schemeClr val="lt1"/>
                          </a:solidFill>
                          <a:latin typeface="Quattrocento Sans"/>
                          <a:ea typeface="Quattrocento Sans"/>
                          <a:cs typeface="Quattrocento Sans"/>
                          <a:sym typeface="Quattrocento Sans"/>
                        </a:rPr>
                        <a:t>Vertex</a:t>
                      </a:r>
                      <a:endParaRPr>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distTo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tc>
                  <a:txBody>
                    <a:bodyPr/>
                    <a:lstStyle/>
                    <a:p>
                      <a:pPr marL="0" marR="0" lvl="0" indent="0" algn="ctr" rtl="0">
                        <a:spcBef>
                          <a:spcPts val="0"/>
                        </a:spcBef>
                        <a:spcAft>
                          <a:spcPts val="0"/>
                        </a:spcAft>
                        <a:buNone/>
                      </a:pPr>
                      <a:r>
                        <a:rPr lang="en-US" sz="1900">
                          <a:solidFill>
                            <a:schemeClr val="lt1"/>
                          </a:solidFill>
                          <a:latin typeface="Quattrocento Sans"/>
                          <a:ea typeface="Quattrocento Sans"/>
                          <a:cs typeface="Quattrocento Sans"/>
                          <a:sym typeface="Quattrocento Sans"/>
                        </a:rPr>
                        <a:t>edgeTo</a:t>
                      </a:r>
                      <a:endParaRPr sz="1900">
                        <a:solidFill>
                          <a:schemeClr val="lt1"/>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48DD3"/>
                    </a:solidFill>
                  </a:tcPr>
                </a:tc>
                <a:extLst>
                  <a:ext uri="{0D108BD9-81ED-4DB2-BD59-A6C34878D82A}">
                    <a16:rowId xmlns:a16="http://schemas.microsoft.com/office/drawing/2014/main" val="10000"/>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S</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0</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B</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5</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C</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7</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D</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9</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5750">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E</a:t>
                      </a:r>
                      <a:endParaRPr>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rgbClr val="0C0C0C"/>
                          </a:solidFill>
                          <a:latin typeface="Quattrocento Sans"/>
                          <a:ea typeface="Quattrocento Sans"/>
                          <a:cs typeface="Quattrocento Sans"/>
                          <a:sym typeface="Quattrocento Sans"/>
                        </a:rPr>
                        <a:t>8</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600">
                          <a:solidFill>
                            <a:srgbClr val="0C0C0C"/>
                          </a:solidFill>
                          <a:latin typeface="Quattrocento Sans"/>
                          <a:ea typeface="Quattrocento Sans"/>
                          <a:cs typeface="Quattrocento Sans"/>
                          <a:sym typeface="Quattrocento Sans"/>
                        </a:rPr>
                        <a:t>A</a:t>
                      </a:r>
                      <a:endParaRPr sz="1600">
                        <a:solidFill>
                          <a:srgbClr val="0C0C0C"/>
                        </a:solidFill>
                        <a:latin typeface="Quattrocento Sans"/>
                        <a:ea typeface="Quattrocento Sans"/>
                        <a:cs typeface="Quattrocento Sans"/>
                        <a:sym typeface="Quattrocento Sans"/>
                      </a:endParaRPr>
                    </a:p>
                  </a:txBody>
                  <a:tcPr marL="60950" marR="60950" marT="60950" marB="609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299" name="Google Shape;1299;p52"/>
          <p:cNvSpPr txBox="1"/>
          <p:nvPr/>
        </p:nvSpPr>
        <p:spPr>
          <a:xfrm>
            <a:off x="1134936" y="1631014"/>
            <a:ext cx="965100"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grpSp>
        <p:nvGrpSpPr>
          <p:cNvPr id="1300" name="Google Shape;1300;p52"/>
          <p:cNvGrpSpPr/>
          <p:nvPr/>
        </p:nvGrpSpPr>
        <p:grpSpPr>
          <a:xfrm>
            <a:off x="1701172" y="1426150"/>
            <a:ext cx="4030525" cy="2771784"/>
            <a:chOff x="-2863816" y="1556556"/>
            <a:chExt cx="3022969" cy="2078890"/>
          </a:xfrm>
        </p:grpSpPr>
        <p:sp>
          <p:nvSpPr>
            <p:cNvPr id="1301" name="Google Shape;1301;p52"/>
            <p:cNvSpPr/>
            <p:nvPr/>
          </p:nvSpPr>
          <p:spPr>
            <a:xfrm>
              <a:off x="-2576330" y="1806476"/>
              <a:ext cx="285900" cy="285900"/>
            </a:xfrm>
            <a:prstGeom prst="ellipse">
              <a:avLst/>
            </a:prstGeom>
            <a:solidFill>
              <a:srgbClr val="7DC49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a:t>
              </a:r>
              <a:endParaRPr/>
            </a:p>
          </p:txBody>
        </p:sp>
        <p:sp>
          <p:nvSpPr>
            <p:cNvPr id="1302" name="Google Shape;1302;p52"/>
            <p:cNvSpPr/>
            <p:nvPr/>
          </p:nvSpPr>
          <p:spPr>
            <a:xfrm>
              <a:off x="-1319030" y="174932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1303" name="Google Shape;1303;p52"/>
            <p:cNvSpPr/>
            <p:nvPr/>
          </p:nvSpPr>
          <p:spPr>
            <a:xfrm>
              <a:off x="-2690630" y="27208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E</a:t>
              </a:r>
              <a:endParaRPr/>
            </a:p>
          </p:txBody>
        </p:sp>
        <p:sp>
          <p:nvSpPr>
            <p:cNvPr id="1304" name="Google Shape;1304;p52"/>
            <p:cNvSpPr/>
            <p:nvPr/>
          </p:nvSpPr>
          <p:spPr>
            <a:xfrm>
              <a:off x="-1661934" y="334954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a:t>
              </a:r>
              <a:endParaRPr/>
            </a:p>
          </p:txBody>
        </p:sp>
        <p:sp>
          <p:nvSpPr>
            <p:cNvPr id="1305" name="Google Shape;1305;p52"/>
            <p:cNvSpPr/>
            <p:nvPr/>
          </p:nvSpPr>
          <p:spPr>
            <a:xfrm>
              <a:off x="-347480" y="1806476"/>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1306" name="Google Shape;1306;p52"/>
            <p:cNvSpPr/>
            <p:nvPr/>
          </p:nvSpPr>
          <p:spPr>
            <a:xfrm>
              <a:off x="-576074" y="3120933"/>
              <a:ext cx="285900" cy="28590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a:t>
              </a:r>
              <a:endParaRPr/>
            </a:p>
          </p:txBody>
        </p:sp>
        <p:cxnSp>
          <p:nvCxnSpPr>
            <p:cNvPr id="1307" name="Google Shape;1307;p52"/>
            <p:cNvCxnSpPr>
              <a:stCxn id="1301" idx="3"/>
              <a:endCxn id="1303" idx="0"/>
            </p:cNvCxnSpPr>
            <p:nvPr/>
          </p:nvCxnSpPr>
          <p:spPr>
            <a:xfrm flipH="1">
              <a:off x="-2547661" y="2050507"/>
              <a:ext cx="13200" cy="670500"/>
            </a:xfrm>
            <a:prstGeom prst="straightConnector1">
              <a:avLst/>
            </a:prstGeom>
            <a:noFill/>
            <a:ln w="19050" cap="flat" cmpd="sng">
              <a:solidFill>
                <a:srgbClr val="FF0000"/>
              </a:solidFill>
              <a:prstDash val="solid"/>
              <a:round/>
              <a:headEnd type="none" w="med" len="med"/>
              <a:tailEnd type="triangle" w="med" len="med"/>
            </a:ln>
          </p:spPr>
        </p:cxnSp>
        <p:cxnSp>
          <p:nvCxnSpPr>
            <p:cNvPr id="1308" name="Google Shape;1308;p52"/>
            <p:cNvCxnSpPr>
              <a:stCxn id="1303" idx="5"/>
              <a:endCxn id="1304" idx="2"/>
            </p:cNvCxnSpPr>
            <p:nvPr/>
          </p:nvCxnSpPr>
          <p:spPr>
            <a:xfrm>
              <a:off x="-2446599" y="2964907"/>
              <a:ext cx="784800" cy="527700"/>
            </a:xfrm>
            <a:prstGeom prst="straightConnector1">
              <a:avLst/>
            </a:prstGeom>
            <a:noFill/>
            <a:ln w="19050" cap="flat" cmpd="sng">
              <a:solidFill>
                <a:srgbClr val="FF0000"/>
              </a:solidFill>
              <a:prstDash val="solid"/>
              <a:round/>
              <a:headEnd type="none" w="med" len="med"/>
              <a:tailEnd type="triangle" w="med" len="med"/>
            </a:ln>
          </p:spPr>
        </p:cxnSp>
        <p:cxnSp>
          <p:nvCxnSpPr>
            <p:cNvPr id="1309" name="Google Shape;1309;p52"/>
            <p:cNvCxnSpPr>
              <a:stCxn id="1301" idx="7"/>
              <a:endCxn id="1302" idx="2"/>
            </p:cNvCxnSpPr>
            <p:nvPr/>
          </p:nvCxnSpPr>
          <p:spPr>
            <a:xfrm>
              <a:off x="-2332299" y="1848345"/>
              <a:ext cx="1013400" cy="43800"/>
            </a:xfrm>
            <a:prstGeom prst="straightConnector1">
              <a:avLst/>
            </a:prstGeom>
            <a:noFill/>
            <a:ln w="19050" cap="flat" cmpd="sng">
              <a:solidFill>
                <a:srgbClr val="FF0000"/>
              </a:solidFill>
              <a:prstDash val="solid"/>
              <a:round/>
              <a:headEnd type="none" w="med" len="med"/>
              <a:tailEnd type="triangle" w="med" len="med"/>
            </a:ln>
          </p:spPr>
        </p:cxnSp>
        <p:cxnSp>
          <p:nvCxnSpPr>
            <p:cNvPr id="1310" name="Google Shape;1310;p52"/>
            <p:cNvCxnSpPr>
              <a:endCxn id="1302" idx="6"/>
            </p:cNvCxnSpPr>
            <p:nvPr/>
          </p:nvCxnSpPr>
          <p:spPr>
            <a:xfrm rot="10800000">
              <a:off x="-1033130" y="1892276"/>
              <a:ext cx="681000" cy="57900"/>
            </a:xfrm>
            <a:prstGeom prst="straightConnector1">
              <a:avLst/>
            </a:prstGeom>
            <a:noFill/>
            <a:ln w="9525" cap="flat" cmpd="sng">
              <a:solidFill>
                <a:schemeClr val="dk1"/>
              </a:solidFill>
              <a:prstDash val="solid"/>
              <a:round/>
              <a:headEnd type="none" w="med" len="med"/>
              <a:tailEnd type="triangle" w="med" len="med"/>
            </a:ln>
          </p:spPr>
        </p:cxnSp>
        <p:cxnSp>
          <p:nvCxnSpPr>
            <p:cNvPr id="1311" name="Google Shape;1311;p52"/>
            <p:cNvCxnSpPr>
              <a:stCxn id="1306" idx="7"/>
              <a:endCxn id="1305" idx="4"/>
            </p:cNvCxnSpPr>
            <p:nvPr/>
          </p:nvCxnSpPr>
          <p:spPr>
            <a:xfrm rot="10800000" flipH="1">
              <a:off x="-332043" y="2092402"/>
              <a:ext cx="127500" cy="1070400"/>
            </a:xfrm>
            <a:prstGeom prst="straightConnector1">
              <a:avLst/>
            </a:prstGeom>
            <a:noFill/>
            <a:ln w="19050" cap="flat" cmpd="sng">
              <a:solidFill>
                <a:srgbClr val="FF0000"/>
              </a:solidFill>
              <a:prstDash val="solid"/>
              <a:round/>
              <a:headEnd type="none" w="med" len="med"/>
              <a:tailEnd type="triangle" w="med" len="med"/>
            </a:ln>
          </p:spPr>
        </p:cxnSp>
        <p:cxnSp>
          <p:nvCxnSpPr>
            <p:cNvPr id="1312" name="Google Shape;1312;p52"/>
            <p:cNvCxnSpPr>
              <a:stCxn id="1302" idx="5"/>
              <a:endCxn id="1306" idx="1"/>
            </p:cNvCxnSpPr>
            <p:nvPr/>
          </p:nvCxnSpPr>
          <p:spPr>
            <a:xfrm>
              <a:off x="-1074999" y="1993357"/>
              <a:ext cx="540900" cy="1169400"/>
            </a:xfrm>
            <a:prstGeom prst="straightConnector1">
              <a:avLst/>
            </a:prstGeom>
            <a:noFill/>
            <a:ln w="19050" cap="flat" cmpd="sng">
              <a:solidFill>
                <a:srgbClr val="FF0000"/>
              </a:solidFill>
              <a:prstDash val="solid"/>
              <a:round/>
              <a:headEnd type="none" w="med" len="med"/>
              <a:tailEnd type="triangle" w="med" len="med"/>
            </a:ln>
          </p:spPr>
        </p:cxnSp>
        <p:cxnSp>
          <p:nvCxnSpPr>
            <p:cNvPr id="1313" name="Google Shape;1313;p52"/>
            <p:cNvCxnSpPr>
              <a:stCxn id="1304" idx="0"/>
              <a:endCxn id="1302" idx="4"/>
            </p:cNvCxnSpPr>
            <p:nvPr/>
          </p:nvCxnSpPr>
          <p:spPr>
            <a:xfrm rot="10800000" flipH="1">
              <a:off x="-1518984" y="2035246"/>
              <a:ext cx="342900" cy="1314300"/>
            </a:xfrm>
            <a:prstGeom prst="straightConnector1">
              <a:avLst/>
            </a:prstGeom>
            <a:noFill/>
            <a:ln w="19050" cap="flat" cmpd="sng">
              <a:solidFill>
                <a:srgbClr val="FF0000"/>
              </a:solidFill>
              <a:prstDash val="solid"/>
              <a:round/>
              <a:headEnd type="none" w="med" len="med"/>
              <a:tailEnd type="triangle" w="med" len="med"/>
            </a:ln>
          </p:spPr>
        </p:cxnSp>
        <p:cxnSp>
          <p:nvCxnSpPr>
            <p:cNvPr id="1314" name="Google Shape;1314;p52"/>
            <p:cNvCxnSpPr>
              <a:stCxn id="1304" idx="6"/>
              <a:endCxn id="1306" idx="3"/>
            </p:cNvCxnSpPr>
            <p:nvPr/>
          </p:nvCxnSpPr>
          <p:spPr>
            <a:xfrm rot="10800000" flipH="1">
              <a:off x="-1376034" y="3364996"/>
              <a:ext cx="841800" cy="127500"/>
            </a:xfrm>
            <a:prstGeom prst="straightConnector1">
              <a:avLst/>
            </a:prstGeom>
            <a:noFill/>
            <a:ln w="19050" cap="flat" cmpd="sng">
              <a:solidFill>
                <a:srgbClr val="FF0000"/>
              </a:solidFill>
              <a:prstDash val="solid"/>
              <a:round/>
              <a:headEnd type="none" w="med" len="med"/>
              <a:tailEnd type="triangle" w="med" len="med"/>
            </a:ln>
          </p:spPr>
        </p:cxnSp>
        <p:sp>
          <p:nvSpPr>
            <p:cNvPr id="1315" name="Google Shape;1315;p52"/>
            <p:cNvSpPr txBox="1"/>
            <p:nvPr/>
          </p:nvSpPr>
          <p:spPr>
            <a:xfrm>
              <a:off x="-1987620" y="162640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316" name="Google Shape;1316;p52"/>
            <p:cNvSpPr txBox="1"/>
            <p:nvPr/>
          </p:nvSpPr>
          <p:spPr>
            <a:xfrm>
              <a:off x="-817810" y="1568004"/>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17" name="Google Shape;1317;p52"/>
            <p:cNvSpPr txBox="1"/>
            <p:nvPr/>
          </p:nvSpPr>
          <p:spPr>
            <a:xfrm>
              <a:off x="-834471" y="2371432"/>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8" name="Google Shape;1318;p52"/>
            <p:cNvSpPr txBox="1"/>
            <p:nvPr/>
          </p:nvSpPr>
          <p:spPr>
            <a:xfrm>
              <a:off x="-297747" y="2604201"/>
              <a:ext cx="4569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sp>
          <p:nvSpPr>
            <p:cNvPr id="1319" name="Google Shape;1319;p52"/>
            <p:cNvSpPr txBox="1"/>
            <p:nvPr/>
          </p:nvSpPr>
          <p:spPr>
            <a:xfrm>
              <a:off x="-1224216" y="3169970"/>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0" name="Google Shape;1320;p52"/>
            <p:cNvSpPr txBox="1"/>
            <p:nvPr/>
          </p:nvSpPr>
          <p:spPr>
            <a:xfrm>
              <a:off x="-2189718" y="2889961"/>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sp>
          <p:nvSpPr>
            <p:cNvPr id="1321" name="Google Shape;1321;p52"/>
            <p:cNvSpPr txBox="1"/>
            <p:nvPr/>
          </p:nvSpPr>
          <p:spPr>
            <a:xfrm>
              <a:off x="-2735082" y="2243287"/>
              <a:ext cx="2550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8</a:t>
              </a:r>
              <a:endParaRPr/>
            </a:p>
          </p:txBody>
        </p:sp>
        <p:sp>
          <p:nvSpPr>
            <p:cNvPr id="1322" name="Google Shape;1322;p52"/>
            <p:cNvSpPr txBox="1"/>
            <p:nvPr/>
          </p:nvSpPr>
          <p:spPr>
            <a:xfrm>
              <a:off x="-1643741" y="2512549"/>
              <a:ext cx="371700" cy="3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sp>
          <p:nvSpPr>
            <p:cNvPr id="1323" name="Google Shape;1323;p52"/>
            <p:cNvSpPr txBox="1"/>
            <p:nvPr/>
          </p:nvSpPr>
          <p:spPr>
            <a:xfrm>
              <a:off x="-1417649" y="1556556"/>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4" name="Google Shape;1324;p52"/>
            <p:cNvSpPr txBox="1"/>
            <p:nvPr/>
          </p:nvSpPr>
          <p:spPr>
            <a:xfrm>
              <a:off x="-297064" y="1600695"/>
              <a:ext cx="3429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10</a:t>
              </a:r>
              <a:endParaRPr sz="2000">
                <a:solidFill>
                  <a:srgbClr val="FF0000"/>
                </a:solidFill>
                <a:latin typeface="Calibri"/>
                <a:ea typeface="Calibri"/>
                <a:cs typeface="Calibri"/>
                <a:sym typeface="Calibri"/>
              </a:endParaRPr>
            </a:p>
          </p:txBody>
        </p:sp>
        <p:sp>
          <p:nvSpPr>
            <p:cNvPr id="1325" name="Google Shape;1325;p52"/>
            <p:cNvSpPr txBox="1"/>
            <p:nvPr/>
          </p:nvSpPr>
          <p:spPr>
            <a:xfrm>
              <a:off x="-1760246" y="3184081"/>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9</a:t>
              </a:r>
              <a:endParaRPr sz="2000">
                <a:solidFill>
                  <a:srgbClr val="FF0000"/>
                </a:solidFill>
                <a:latin typeface="Calibri"/>
                <a:ea typeface="Calibri"/>
                <a:cs typeface="Calibri"/>
                <a:sym typeface="Calibri"/>
              </a:endParaRPr>
            </a:p>
          </p:txBody>
        </p:sp>
        <p:sp>
          <p:nvSpPr>
            <p:cNvPr id="1326" name="Google Shape;1326;p52"/>
            <p:cNvSpPr txBox="1"/>
            <p:nvPr/>
          </p:nvSpPr>
          <p:spPr>
            <a:xfrm>
              <a:off x="-2863816" y="2543734"/>
              <a:ext cx="2478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8</a:t>
              </a:r>
              <a:endParaRPr sz="2000">
                <a:solidFill>
                  <a:srgbClr val="FF0000"/>
                </a:solidFill>
                <a:latin typeface="Calibri"/>
                <a:ea typeface="Calibri"/>
                <a:cs typeface="Calibri"/>
                <a:sym typeface="Calibri"/>
              </a:endParaRPr>
            </a:p>
          </p:txBody>
        </p:sp>
        <p:sp>
          <p:nvSpPr>
            <p:cNvPr id="1327" name="Google Shape;1327;p52"/>
            <p:cNvSpPr txBox="1"/>
            <p:nvPr/>
          </p:nvSpPr>
          <p:spPr>
            <a:xfrm>
              <a:off x="-576105" y="2880302"/>
              <a:ext cx="371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12</a:t>
              </a:r>
              <a:endParaRPr sz="2000">
                <a:solidFill>
                  <a:srgbClr val="FF0000"/>
                </a:solidFill>
                <a:latin typeface="Calibri"/>
                <a:ea typeface="Calibri"/>
                <a:cs typeface="Calibri"/>
                <a:sym typeface="Calibri"/>
              </a:endParaRPr>
            </a:p>
          </p:txBody>
        </p:sp>
        <p:sp>
          <p:nvSpPr>
            <p:cNvPr id="1328" name="Google Shape;1328;p52"/>
            <p:cNvSpPr txBox="1"/>
            <p:nvPr/>
          </p:nvSpPr>
          <p:spPr>
            <a:xfrm>
              <a:off x="-2684397" y="1600695"/>
              <a:ext cx="2166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0</a:t>
              </a:r>
              <a:endParaRPr sz="2000">
                <a:solidFill>
                  <a:srgbClr val="FF0000"/>
                </a:solidFill>
                <a:latin typeface="Calibri"/>
                <a:ea typeface="Calibri"/>
                <a:cs typeface="Calibri"/>
                <a:sym typeface="Calibri"/>
              </a:endParaRPr>
            </a:p>
          </p:txBody>
        </p:sp>
      </p:grpSp>
      <p:sp>
        <p:nvSpPr>
          <p:cNvPr id="1329" name="Google Shape;1329;p52"/>
          <p:cNvSpPr txBox="1"/>
          <p:nvPr/>
        </p:nvSpPr>
        <p:spPr>
          <a:xfrm>
            <a:off x="6240700" y="2419925"/>
            <a:ext cx="5684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Quattrocento Sans"/>
                <a:ea typeface="Quattrocento Sans"/>
                <a:cs typeface="Quattrocento Sans"/>
                <a:sym typeface="Quattrocento Sans"/>
              </a:rPr>
              <a:t>Iteration 4 - repeat!</a:t>
            </a:r>
            <a:endParaRPr sz="1700" b="1">
              <a:latin typeface="Quattrocento Sans"/>
              <a:ea typeface="Quattrocento Sans"/>
              <a:cs typeface="Quattrocento Sans"/>
              <a:sym typeface="Quattrocento Sans"/>
            </a:endParaRPr>
          </a:p>
        </p:txBody>
      </p:sp>
      <p:sp>
        <p:nvSpPr>
          <p:cNvPr id="1330" name="Google Shape;1330;p52"/>
          <p:cNvSpPr txBox="1"/>
          <p:nvPr/>
        </p:nvSpPr>
        <p:spPr>
          <a:xfrm>
            <a:off x="9455100" y="3054950"/>
            <a:ext cx="273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No changes!</a:t>
            </a:r>
            <a:endParaRPr>
              <a:latin typeface="Quattrocento Sans"/>
              <a:ea typeface="Quattrocento Sans"/>
              <a:cs typeface="Quattrocento Sans"/>
              <a:sym typeface="Quattrocento Sans"/>
            </a:endParaRPr>
          </a:p>
          <a:p>
            <a:pPr marL="0" lvl="0" indent="0" algn="l" rtl="0">
              <a:spcBef>
                <a:spcPts val="0"/>
              </a:spcBef>
              <a:spcAft>
                <a:spcPts val="0"/>
              </a:spcAft>
              <a:buNone/>
            </a:pPr>
            <a:r>
              <a:rPr lang="en-US">
                <a:latin typeface="Quattrocento Sans"/>
                <a:ea typeface="Quattrocento Sans"/>
                <a:cs typeface="Quattrocento Sans"/>
                <a:sym typeface="Quattrocento Sans"/>
              </a:rPr>
              <a:t>this means we can stop early</a:t>
            </a:r>
            <a:endParaRPr>
              <a:latin typeface="Quattrocento Sans"/>
              <a:ea typeface="Quattrocento Sans"/>
              <a:cs typeface="Quattrocento Sans"/>
              <a:sym typeface="Quattrocento Sans"/>
            </a:endParaRPr>
          </a:p>
        </p:txBody>
      </p:sp>
      <p:sp>
        <p:nvSpPr>
          <p:cNvPr id="1331" name="Google Shape;1331;p52"/>
          <p:cNvSpPr txBox="1"/>
          <p:nvPr/>
        </p:nvSpPr>
        <p:spPr>
          <a:xfrm>
            <a:off x="1134925" y="6402775"/>
            <a:ext cx="36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Example Walk Through Video (5min)</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a:t>
            </a:r>
            <a:r>
              <a:rPr lang="en-US" sz="2400">
                <a:solidFill>
                  <a:srgbClr val="4C3283"/>
                </a:solidFill>
                <a:latin typeface="Quattrocento Sans"/>
                <a:ea typeface="Quattrocento Sans"/>
                <a:cs typeface="Quattrocento Sans"/>
                <a:sym typeface="Quattrocento Sans"/>
              </a:rPr>
              <a:t>&amp;</a:t>
            </a:r>
            <a:r>
              <a:rPr lang="en-US" sz="2400" b="1">
                <a:solidFill>
                  <a:srgbClr val="4C3283"/>
                </a:solidFill>
                <a:latin typeface="Quattrocento Sans"/>
                <a:ea typeface="Quattrocento Sans"/>
                <a:cs typeface="Quattrocento Sans"/>
                <a:sym typeface="Quattrocento Sans"/>
              </a:rPr>
              <a:t> Edge Labels</a:t>
            </a:r>
            <a:endParaRPr sz="2400" b="1">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Vertex Labels</a:t>
            </a:r>
            <a:endParaRPr sz="2400" b="1">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vertices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359</TotalTime>
  <Words>8521</Words>
  <Application>Microsoft Office PowerPoint</Application>
  <PresentationFormat>Widescreen</PresentationFormat>
  <Paragraphs>2160</Paragraphs>
  <Slides>69</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Arial</vt:lpstr>
      <vt:lpstr>Georgia</vt:lpstr>
      <vt:lpstr>Quattrocento Sans</vt:lpstr>
      <vt:lpstr>Wingdings</vt:lpstr>
      <vt:lpstr>Consolas</vt:lpstr>
      <vt:lpstr>Calibri</vt:lpstr>
      <vt:lpstr>Times New Roman</vt:lpstr>
      <vt:lpstr>Noto Sans Symbols</vt:lpstr>
      <vt:lpstr>Gill Sans Light</vt:lpstr>
      <vt:lpstr>Cambria Math</vt:lpstr>
      <vt:lpstr>Twentieth Century</vt:lpstr>
      <vt:lpstr>NTR</vt:lpstr>
      <vt:lpstr>Trebuchet MS</vt:lpstr>
      <vt:lpstr>Helvetica</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PowerPoint Presentation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Pre-order, Post-order</vt:lpstr>
      <vt:lpstr>DFS Traversal Example I</vt:lpstr>
      <vt:lpstr>DFS Traversal Example II</vt:lpstr>
      <vt:lpstr>DFS Traversal Example III</vt:lpstr>
      <vt:lpstr>Kahn’s algorithm for Topological Sort</vt:lpstr>
      <vt:lpstr>PowerPoint Presentation</vt:lpstr>
      <vt:lpstr>PowerPoint Presentation</vt:lpstr>
      <vt:lpstr>References</vt:lpstr>
      <vt:lpstr>PowerPoint Presentation</vt:lpstr>
      <vt:lpstr>The Shortest Path Problem</vt:lpstr>
      <vt:lpstr>Using BFS for the Shortest Path Problem</vt:lpstr>
      <vt:lpstr>BFS for Shortest Paths: Example</vt:lpstr>
      <vt:lpstr>What about the Target Vertex?</vt:lpstr>
      <vt:lpstr>Recap: Graph Problems</vt:lpstr>
      <vt:lpstr>Dijkstra’s Algorithm</vt:lpstr>
      <vt:lpstr>Dijkstra’s Algorithm: Idea</vt:lpstr>
      <vt:lpstr>PowerPoint Presentation</vt:lpstr>
      <vt:lpstr>Dijkstra’s Algorithm: Key Properties</vt:lpstr>
      <vt:lpstr>Dijkstra’s Algorithm: Runtime</vt:lpstr>
      <vt:lpstr>Dijkstra’s Algorithm: Runtime</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Example #1</vt:lpstr>
      <vt:lpstr>Dijkstra’s Algorithm: Interpreting the Results</vt:lpstr>
      <vt:lpstr>Review: Key Features</vt:lpstr>
      <vt:lpstr>Greedy Algorithms</vt:lpstr>
      <vt:lpstr>Bellman-Ford Shortest Path</vt:lpstr>
      <vt:lpstr>Bellman-Ford Basics</vt:lpstr>
      <vt:lpstr>Bellman-Ford Example</vt:lpstr>
      <vt:lpstr>Bellman-Ford Example</vt:lpstr>
      <vt:lpstr>Bellman-Ford Example</vt:lpstr>
      <vt:lpstr>Bellman-Ford Example</vt:lpstr>
      <vt:lpstr>Bellman-Ford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14</cp:revision>
  <dcterms:modified xsi:type="dcterms:W3CDTF">2025-04-09T00:39:44Z</dcterms:modified>
</cp:coreProperties>
</file>